
<file path=[Content_Types].xml><?xml version="1.0" encoding="utf-8"?>
<Types xmlns="http://schemas.openxmlformats.org/package/2006/content-types">
  <Override PartName="/ppt/charts/style15.xml" ContentType="application/vnd.ms-office.chartstyl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charts/colors6.xml" ContentType="application/vnd.ms-office.chartcolor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olors4.xml" ContentType="application/vnd.ms-office.chartcolorstyle+xml"/>
  <Override PartName="/ppt/charts/colors16.xml" ContentType="application/vnd.ms-office.chartcolorstyle+xml"/>
  <Override PartName="/ppt/charts/style11.xml" ContentType="application/vnd.ms-office.chartstyle+xml"/>
  <Override PartName="/ppt/charts/style20.xml" ContentType="application/vnd.ms-office.chartstyl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olors2.xml" ContentType="application/vnd.ms-office.chartcolorstyle+xml"/>
  <Override PartName="/ppt/charts/colors14.xml" ContentType="application/vnd.ms-office.chartcolorstyl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olors12.xml" ContentType="application/vnd.ms-office.chartcolorstyle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charts/colors10.xml" ContentType="application/vnd.ms-office.chartcolorstyle+xml"/>
  <Override PartName="/ppt/charts/style9.xml" ContentType="application/vnd.ms-office.chartstyle+xml"/>
  <Override PartName="/ppt/charts/style7.xml" ContentType="application/vnd.ms-office.chartstyl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charts/style5.xml" ContentType="application/vnd.ms-office.chartstyle+xml"/>
  <Override PartName="/ppt/charts/style18.xml" ContentType="application/vnd.ms-office.chart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style3.xml" ContentType="application/vnd.ms-office.chartstyle+xml"/>
  <Override PartName="/ppt/charts/style16.xml" ContentType="application/vnd.ms-office.chart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charts/style1.xml" ContentType="application/vnd.ms-office.chartstyle+xml"/>
  <Override PartName="/ppt/charts/style14.xml" ContentType="application/vnd.ms-office.chartstyle+xml"/>
  <Override PartName="/ppt/charts/colors9.xml" ContentType="application/vnd.ms-office.chartcolor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charts/colors19.xml" ContentType="application/vnd.ms-office.chartcolorstyle+xml"/>
  <Override PartName="/ppt/charts/colors17.xml" ContentType="application/vnd.ms-office.chartcolorstyle+xml"/>
  <Override PartName="/ppt/charts/style12.xml" ContentType="application/vnd.ms-office.chartstyle+xml"/>
  <Override PartName="/ppt/charts/colors7.xml" ContentType="application/vnd.ms-office.chartcolor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hart16.xml" ContentType="application/vnd.openxmlformats-officedocument.drawingml.chart+xml"/>
  <Override PartName="/ppt/charts/style10.xml" ContentType="application/vnd.ms-office.chartstyle+xml"/>
  <Override PartName="/ppt/charts/colors15.xml" ContentType="application/vnd.ms-office.chartcolorstyle+xml"/>
  <Override PartName="/ppt/charts/colors5.xml" ContentType="application/vnd.ms-office.chartcolor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charts/colors3.xml" ContentType="application/vnd.ms-office.chartcolorstyle+xml"/>
  <Override PartName="/ppt/charts/colors13.xml" ContentType="application/vnd.ms-office.chartcolorstyle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olors1.xml" ContentType="application/vnd.ms-office.chartcolorstyle+xml"/>
  <Override PartName="/ppt/charts/colors11.xml" ContentType="application/vnd.ms-office.chartcolorstyle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style8.xml" ContentType="application/vnd.ms-office.chartstyle+xml"/>
  <Override PartName="/ppt/charts/colors20.xml" ContentType="application/vnd.ms-office.chartcolorstyle+xml"/>
  <Override PartName="/ppt/charts/chart4.xml" ContentType="application/vnd.openxmlformats-officedocument.drawingml.chart+xml"/>
  <Override PartName="/ppt/charts/style19.xml" ContentType="application/vnd.ms-office.chartstyle+xml"/>
  <Override PartName="/ppt/charts/style6.xml" ContentType="application/vnd.ms-office.chartstyle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4.xml" ContentType="application/vnd.ms-office.chartstyle+xml"/>
  <Override PartName="/ppt/charts/style17.xml" ContentType="application/vnd.ms-office.chartstyle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charts/colors8.xml" ContentType="application/vnd.ms-office.chartcolorstyle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charts/chart19.xml" ContentType="application/vnd.openxmlformats-officedocument.drawingml.chart+xml"/>
  <Override PartName="/ppt/charts/style13.xml" ContentType="application/vnd.ms-office.chartstyle+xml"/>
  <Override PartName="/ppt/charts/colors18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79" r:id="rId3"/>
    <p:sldId id="280" r:id="rId4"/>
    <p:sldId id="258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77" r:id="rId16"/>
    <p:sldId id="278" r:id="rId17"/>
    <p:sldId id="268" r:id="rId18"/>
    <p:sldId id="269" r:id="rId19"/>
    <p:sldId id="291" r:id="rId20"/>
    <p:sldId id="292" r:id="rId21"/>
    <p:sldId id="266" r:id="rId22"/>
    <p:sldId id="26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7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0EDFC"/>
    <a:srgbClr val="92C2F6"/>
    <a:srgbClr val="1C7FEC"/>
    <a:srgbClr val="0E56A6"/>
    <a:srgbClr val="0A3E78"/>
    <a:srgbClr val="A7A7A7"/>
    <a:srgbClr val="FFFFFF"/>
    <a:srgbClr val="0033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55" autoAdjust="0"/>
    <p:restoredTop sz="95400" autoAdjust="0"/>
  </p:normalViewPr>
  <p:slideViewPr>
    <p:cSldViewPr snapToGrid="0" showGuides="1">
      <p:cViewPr varScale="1">
        <p:scale>
          <a:sx n="116" d="100"/>
          <a:sy n="116" d="100"/>
        </p:scale>
        <p:origin x="-576" y="-114"/>
      </p:cViewPr>
      <p:guideLst>
        <p:guide orient="horz" pos="117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483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10.xml"/><Relationship Id="rId2" Type="http://schemas.microsoft.com/office/2011/relationships/chartColorStyle" Target="colors10.xml"/><Relationship Id="rId1" Type="http://schemas.openxmlformats.org/officeDocument/2006/relationships/package" Target="../embeddings/Microsoft_Office_Excel_Worksheet10.xlsx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Style" Target="style11.xml"/><Relationship Id="rId2" Type="http://schemas.microsoft.com/office/2011/relationships/chartColorStyle" Target="colors11.xml"/><Relationship Id="rId1" Type="http://schemas.openxmlformats.org/officeDocument/2006/relationships/package" Target="../embeddings/Microsoft_Office_Excel_Worksheet11.xlsx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Style" Target="style12.xml"/><Relationship Id="rId2" Type="http://schemas.microsoft.com/office/2011/relationships/chartColorStyle" Target="colors12.xml"/><Relationship Id="rId1" Type="http://schemas.openxmlformats.org/officeDocument/2006/relationships/package" Target="../embeddings/Microsoft_Office_Excel_Worksheet12.xlsx"/></Relationships>
</file>

<file path=ppt/charts/_rels/chart13.xml.rels><?xml version="1.0" encoding="UTF-8" standalone="yes"?>
<Relationships xmlns="http://schemas.openxmlformats.org/package/2006/relationships"><Relationship Id="rId3" Type="http://schemas.microsoft.com/office/2011/relationships/chartStyle" Target="style13.xml"/><Relationship Id="rId2" Type="http://schemas.microsoft.com/office/2011/relationships/chartColorStyle" Target="colors13.xml"/><Relationship Id="rId1" Type="http://schemas.openxmlformats.org/officeDocument/2006/relationships/package" Target="../embeddings/Microsoft_Office_Excel_Worksheet13.xlsx"/></Relationships>
</file>

<file path=ppt/charts/_rels/chart14.xml.rels><?xml version="1.0" encoding="UTF-8" standalone="yes"?>
<Relationships xmlns="http://schemas.openxmlformats.org/package/2006/relationships"><Relationship Id="rId3" Type="http://schemas.microsoft.com/office/2011/relationships/chartStyle" Target="style14.xml"/><Relationship Id="rId2" Type="http://schemas.microsoft.com/office/2011/relationships/chartColorStyle" Target="colors14.xml"/><Relationship Id="rId1" Type="http://schemas.openxmlformats.org/officeDocument/2006/relationships/package" Target="../embeddings/Microsoft_Office_Excel_Worksheet14.xlsx"/></Relationships>
</file>

<file path=ppt/charts/_rels/chart15.xml.rels><?xml version="1.0" encoding="UTF-8" standalone="yes"?>
<Relationships xmlns="http://schemas.openxmlformats.org/package/2006/relationships"><Relationship Id="rId3" Type="http://schemas.microsoft.com/office/2011/relationships/chartStyle" Target="style15.xml"/><Relationship Id="rId2" Type="http://schemas.microsoft.com/office/2011/relationships/chartColorStyle" Target="colors15.xml"/><Relationship Id="rId1" Type="http://schemas.openxmlformats.org/officeDocument/2006/relationships/package" Target="../embeddings/Microsoft_Office_Excel_Worksheet15.xlsx"/></Relationships>
</file>

<file path=ppt/charts/_rels/chart16.xml.rels><?xml version="1.0" encoding="UTF-8" standalone="yes"?>
<Relationships xmlns="http://schemas.openxmlformats.org/package/2006/relationships"><Relationship Id="rId3" Type="http://schemas.microsoft.com/office/2011/relationships/chartStyle" Target="style16.xml"/><Relationship Id="rId2" Type="http://schemas.microsoft.com/office/2011/relationships/chartColorStyle" Target="colors16.xml"/><Relationship Id="rId1" Type="http://schemas.openxmlformats.org/officeDocument/2006/relationships/package" Target="../embeddings/Microsoft_Office_Excel_Worksheet16.xlsx"/></Relationships>
</file>

<file path=ppt/charts/_rels/chart17.xml.rels><?xml version="1.0" encoding="UTF-8" standalone="yes"?>
<Relationships xmlns="http://schemas.openxmlformats.org/package/2006/relationships"><Relationship Id="rId3" Type="http://schemas.microsoft.com/office/2011/relationships/chartStyle" Target="style17.xml"/><Relationship Id="rId2" Type="http://schemas.microsoft.com/office/2011/relationships/chartColorStyle" Target="colors17.xml"/><Relationship Id="rId1" Type="http://schemas.openxmlformats.org/officeDocument/2006/relationships/package" Target="../embeddings/Microsoft_Office_Excel_Worksheet17.xlsx"/></Relationships>
</file>

<file path=ppt/charts/_rels/chart18.xml.rels><?xml version="1.0" encoding="UTF-8" standalone="yes"?>
<Relationships xmlns="http://schemas.openxmlformats.org/package/2006/relationships"><Relationship Id="rId3" Type="http://schemas.microsoft.com/office/2011/relationships/chartStyle" Target="style18.xml"/><Relationship Id="rId2" Type="http://schemas.microsoft.com/office/2011/relationships/chartColorStyle" Target="colors18.xml"/><Relationship Id="rId1" Type="http://schemas.openxmlformats.org/officeDocument/2006/relationships/package" Target="../embeddings/Microsoft_Office_Excel_Worksheet18.xlsx"/></Relationships>
</file>

<file path=ppt/charts/_rels/chart19.xml.rels><?xml version="1.0" encoding="UTF-8" standalone="yes"?>
<Relationships xmlns="http://schemas.openxmlformats.org/package/2006/relationships"><Relationship Id="rId3" Type="http://schemas.microsoft.com/office/2011/relationships/chartStyle" Target="style19.xml"/><Relationship Id="rId2" Type="http://schemas.microsoft.com/office/2011/relationships/chartColorStyle" Target="colors19.xml"/><Relationship Id="rId1" Type="http://schemas.openxmlformats.org/officeDocument/2006/relationships/package" Target="../embeddings/Microsoft_Office_Excel_Worksheet19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Office_Excel_Worksheet2.xlsx"/></Relationships>
</file>

<file path=ppt/charts/_rels/chart20.xml.rels><?xml version="1.0" encoding="UTF-8" standalone="yes"?>
<Relationships xmlns="http://schemas.openxmlformats.org/package/2006/relationships"><Relationship Id="rId3" Type="http://schemas.microsoft.com/office/2011/relationships/chartStyle" Target="style20.xml"/><Relationship Id="rId2" Type="http://schemas.microsoft.com/office/2011/relationships/chartColorStyle" Target="colors20.xml"/><Relationship Id="rId1" Type="http://schemas.openxmlformats.org/officeDocument/2006/relationships/package" Target="../embeddings/Microsoft_Office_Excel_Worksheet20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Microsoft_Office_Excel_Worksheet7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package" Target="../embeddings/Microsoft_Office_Excel_Worksheet8.xlsx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package" Target="../embeddings/Microsoft_Office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2814455710556954"/>
          <c:y val="6.5906124567561244E-2"/>
          <c:w val="0.71855442894430466"/>
          <c:h val="0.72748011348604225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1 - jako nisko</c:v>
                </c:pt>
              </c:strCache>
            </c:strRef>
          </c:tx>
          <c:spPr>
            <a:solidFill>
              <a:srgbClr val="0A3E78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Upoznatost sa pravima</c:v>
                </c:pt>
                <c:pt idx="1">
                  <c:v>Upoznatost sa mehanizmima zaštite prava</c:v>
                </c:pt>
                <c:pt idx="2">
                  <c:v>Informisanost mladih o pravima</c:v>
                </c:pt>
                <c:pt idx="3">
                  <c:v>Stepen zadovoljstva informisanošću mladih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2.8571428571428605E-2</c:v>
                </c:pt>
                <c:pt idx="1">
                  <c:v>4.2553191489361708E-2</c:v>
                </c:pt>
                <c:pt idx="2">
                  <c:v>0.15602836879432602</c:v>
                </c:pt>
                <c:pt idx="3">
                  <c:v>0.12765957446808496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33A-43F5-8FEF-C562A1FF64F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0E56A6"/>
            </a:solidFill>
            <a:ln>
              <a:noFill/>
            </a:ln>
            <a:effectLst/>
          </c:spPr>
          <c:dLbls>
            <c:dLbl>
              <c:idx val="0"/>
              <c:layout/>
              <c:tx>
                <c:rich>
                  <a:bodyPr/>
                  <a:lstStyle/>
                  <a:p>
                    <a:fld id="{AB14C3DB-3FD7-4B75-A2B4-EA2D62C70E2E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5322-4409-86DB-88121FA16C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Upoznatost sa pravima</c:v>
                </c:pt>
                <c:pt idx="1">
                  <c:v>Upoznatost sa mehanizmima zaštite prava</c:v>
                </c:pt>
                <c:pt idx="2">
                  <c:v>Informisanost mladih o pravima</c:v>
                </c:pt>
                <c:pt idx="3">
                  <c:v>Stepen zadovoljstva informisanošću mladih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0.23571428571428601</c:v>
                </c:pt>
                <c:pt idx="1">
                  <c:v>0.24822695035461001</c:v>
                </c:pt>
                <c:pt idx="2">
                  <c:v>0.62411347517730498</c:v>
                </c:pt>
                <c:pt idx="3">
                  <c:v>0.60992907801418417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33A-43F5-8FEF-C562A1FF64F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1C7FEC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Upoznatost sa pravima</c:v>
                </c:pt>
                <c:pt idx="1">
                  <c:v>Upoznatost sa mehanizmima zaštite prava</c:v>
                </c:pt>
                <c:pt idx="2">
                  <c:v>Informisanost mladih o pravima</c:v>
                </c:pt>
                <c:pt idx="3">
                  <c:v>Stepen zadovoljstva informisanošću mladih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0.14285714285714302</c:v>
                </c:pt>
                <c:pt idx="1">
                  <c:v>0.24113475177304997</c:v>
                </c:pt>
                <c:pt idx="2">
                  <c:v>0.15602836879432602</c:v>
                </c:pt>
                <c:pt idx="3">
                  <c:v>0.21276595744680804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33A-43F5-8FEF-C562A1FF64F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92C2F6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Upoznatost sa pravima</c:v>
                </c:pt>
                <c:pt idx="1">
                  <c:v>Upoznatost sa mehanizmima zaštite prava</c:v>
                </c:pt>
                <c:pt idx="2">
                  <c:v>Informisanost mladih o pravima</c:v>
                </c:pt>
                <c:pt idx="3">
                  <c:v>Stepen zadovoljstva informisanošću mladih</c:v>
                </c:pt>
              </c:strCache>
            </c:strRef>
          </c:cat>
          <c:val>
            <c:numRef>
              <c:f>Sheet1!$E$2:$E$5</c:f>
              <c:numCache>
                <c:formatCode>0%</c:formatCode>
                <c:ptCount val="4"/>
                <c:pt idx="0">
                  <c:v>0.47142857142857103</c:v>
                </c:pt>
                <c:pt idx="1">
                  <c:v>0.39716312056737602</c:v>
                </c:pt>
                <c:pt idx="2">
                  <c:v>6.3829787234042618E-2</c:v>
                </c:pt>
                <c:pt idx="3">
                  <c:v>4.9645390070922002E-2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33A-43F5-8FEF-C562A1FF64F7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5 - jako visoko</c:v>
                </c:pt>
              </c:strCache>
            </c:strRef>
          </c:tx>
          <c:spPr>
            <a:solidFill>
              <a:srgbClr val="E0EDFC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Upoznatost sa pravima</c:v>
                </c:pt>
                <c:pt idx="1">
                  <c:v>Upoznatost sa mehanizmima zaštite prava</c:v>
                </c:pt>
                <c:pt idx="2">
                  <c:v>Informisanost mladih o pravima</c:v>
                </c:pt>
                <c:pt idx="3">
                  <c:v>Stepen zadovoljstva informisanošću mladih</c:v>
                </c:pt>
              </c:strCache>
            </c:strRef>
          </c:cat>
          <c:val>
            <c:numRef>
              <c:f>Sheet1!$F$2:$F$5</c:f>
              <c:numCache>
                <c:formatCode>0%</c:formatCode>
                <c:ptCount val="4"/>
                <c:pt idx="0">
                  <c:v>0.12142857142857102</c:v>
                </c:pt>
                <c:pt idx="1">
                  <c:v>7.0921985815602814E-2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333A-43F5-8FEF-C562A1FF64F7}"/>
            </c:ext>
          </c:extLst>
        </c:ser>
        <c:dLbls/>
        <c:overlap val="100"/>
        <c:axId val="153758720"/>
        <c:axId val="153789184"/>
      </c:barChart>
      <c:catAx>
        <c:axId val="153758720"/>
        <c:scaling>
          <c:orientation val="maxMin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789184"/>
        <c:crosses val="autoZero"/>
        <c:auto val="1"/>
        <c:lblAlgn val="ctr"/>
        <c:lblOffset val="100"/>
      </c:catAx>
      <c:valAx>
        <c:axId val="153789184"/>
        <c:scaling>
          <c:orientation val="minMax"/>
          <c:max val="1"/>
        </c:scaling>
        <c:delete val="1"/>
        <c:axPos val="t"/>
        <c:numFmt formatCode="0%" sourceLinked="1"/>
        <c:majorTickMark val="none"/>
        <c:tickLblPos val="none"/>
        <c:crossAx val="153758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411033643994344"/>
          <c:y val="0.82432497977962949"/>
          <c:w val="0.46705260523646552"/>
          <c:h val="9.1675443525323988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plotArea>
      <c:layout>
        <c:manualLayout>
          <c:layoutTarget val="inner"/>
          <c:xMode val="edge"/>
          <c:yMode val="edge"/>
          <c:x val="0.27406025525715505"/>
          <c:y val="0.27464095307349651"/>
          <c:w val="0.45187948948569007"/>
          <c:h val="0.55644345127023553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Mogućnost unapređenja edukacija</c:v>
                </c:pt>
              </c:strCache>
            </c:strRef>
          </c:tx>
          <c:spPr>
            <a:solidFill>
              <a:srgbClr val="E0EDFC"/>
            </a:solidFill>
          </c:spPr>
          <c:dPt>
            <c:idx val="0"/>
            <c:spPr>
              <a:solidFill>
                <a:srgbClr val="0A3E78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CE5-46CA-8EE7-23AA9D6B4EDB}"/>
              </c:ext>
            </c:extLst>
          </c:dPt>
          <c:dPt>
            <c:idx val="1"/>
            <c:spPr>
              <a:solidFill>
                <a:srgbClr val="E0EDFC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CE5-46CA-8EE7-23AA9D6B4EDB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Da</c:v>
                </c:pt>
                <c:pt idx="1">
                  <c:v>Ne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0.8439716312056742</c:v>
                </c:pt>
                <c:pt idx="1">
                  <c:v>0.13475177304964497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CE5-46CA-8EE7-23AA9D6B4EDB}"/>
            </c:ext>
          </c:extLst>
        </c:ser>
        <c:dLbls/>
        <c:firstSliceAng val="0"/>
      </c:pieChart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>
        <c:manualLayout>
          <c:xMode val="edge"/>
          <c:yMode val="edge"/>
          <c:x val="0.16059472224838325"/>
          <c:y val="2.3006107185513772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Organizacijska jedinica zadužena za edukaciju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Pt>
            <c:idx val="0"/>
            <c:spPr>
              <a:solidFill>
                <a:srgbClr val="0A3E78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602-4E35-A61B-04E9FE91CC27}"/>
              </c:ext>
            </c:extLst>
          </c:dPt>
          <c:dPt>
            <c:idx val="1"/>
            <c:spPr>
              <a:solidFill>
                <a:srgbClr val="0E56A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602-4E35-A61B-04E9FE91CC27}"/>
              </c:ext>
            </c:extLst>
          </c:dPt>
          <c:dPt>
            <c:idx val="2"/>
            <c:spPr>
              <a:solidFill>
                <a:srgbClr val="1C7FEC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602-4E35-A61B-04E9FE91CC27}"/>
              </c:ext>
            </c:extLst>
          </c:dPt>
          <c:dPt>
            <c:idx val="3"/>
            <c:spPr>
              <a:solidFill>
                <a:srgbClr val="92C2F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602-4E35-A61B-04E9FE91CC27}"/>
              </c:ext>
            </c:extLst>
          </c:dPt>
          <c:dPt>
            <c:idx val="4"/>
            <c:spPr>
              <a:solidFill>
                <a:srgbClr val="E0EDFC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602-4E35-A61B-04E9FE91CC27}"/>
              </c:ext>
            </c:extLst>
          </c:dPt>
          <c:dPt>
            <c:idx val="5"/>
            <c:spPr>
              <a:solidFill>
                <a:srgbClr val="A7A7A7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9602-4E35-A61B-04E9FE91CC2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Kadrovska služba</c:v>
                </c:pt>
                <c:pt idx="1">
                  <c:v>Pravna služba</c:v>
                </c:pt>
                <c:pt idx="2">
                  <c:v>Savjetodavna služba</c:v>
                </c:pt>
                <c:pt idx="3">
                  <c:v>Sindikalna organizacija</c:v>
                </c:pt>
                <c:pt idx="4">
                  <c:v>Nijedna</c:v>
                </c:pt>
                <c:pt idx="5">
                  <c:v>Kolege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0.12765957446808496</c:v>
                </c:pt>
                <c:pt idx="1">
                  <c:v>0.15602836879432602</c:v>
                </c:pt>
                <c:pt idx="2">
                  <c:v>2.8368794326241089E-2</c:v>
                </c:pt>
                <c:pt idx="3">
                  <c:v>0.39007092198581617</c:v>
                </c:pt>
                <c:pt idx="4">
                  <c:v>0.29078014184397205</c:v>
                </c:pt>
                <c:pt idx="5">
                  <c:v>7.0921985815602809E-3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9602-4E35-A61B-04E9FE91CC27}"/>
            </c:ext>
          </c:extLst>
        </c:ser>
        <c:dLbls/>
        <c:gapWidth val="182"/>
        <c:axId val="162045952"/>
        <c:axId val="162047488"/>
      </c:barChart>
      <c:catAx>
        <c:axId val="162045952"/>
        <c:scaling>
          <c:orientation val="maxMin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047488"/>
        <c:crosses val="autoZero"/>
        <c:auto val="1"/>
        <c:lblAlgn val="ctr"/>
        <c:lblOffset val="100"/>
      </c:catAx>
      <c:valAx>
        <c:axId val="162047488"/>
        <c:scaling>
          <c:orientation val="minMax"/>
        </c:scaling>
        <c:delete val="1"/>
        <c:axPos val="t"/>
        <c:numFmt formatCode="0%" sourceLinked="1"/>
        <c:majorTickMark val="none"/>
        <c:tickLblPos val="none"/>
        <c:crossAx val="162045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>
        <c:manualLayout>
          <c:xMode val="edge"/>
          <c:yMode val="edge"/>
          <c:x val="0.1122817132091702"/>
          <c:y val="2.3006107185513772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plotArea>
      <c:layout>
        <c:manualLayout>
          <c:layoutTarget val="inner"/>
          <c:xMode val="edge"/>
          <c:yMode val="edge"/>
          <c:x val="0.17622866279476074"/>
          <c:y val="0.16384182667283384"/>
          <c:w val="0.71229339697456562"/>
          <c:h val="0.79398031015372439"/>
        </c:manualLayout>
      </c:layout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Osoba kojoj se obraćaju u slučaju povrede prava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Pt>
            <c:idx val="0"/>
            <c:spPr>
              <a:solidFill>
                <a:srgbClr val="0A3E78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E0B-4701-A15D-E334FB7F8C9B}"/>
              </c:ext>
            </c:extLst>
          </c:dPt>
          <c:dPt>
            <c:idx val="1"/>
            <c:spPr>
              <a:solidFill>
                <a:srgbClr val="0E56A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E0B-4701-A15D-E334FB7F8C9B}"/>
              </c:ext>
            </c:extLst>
          </c:dPt>
          <c:dPt>
            <c:idx val="2"/>
            <c:spPr>
              <a:solidFill>
                <a:srgbClr val="1C7FEC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E0B-4701-A15D-E334FB7F8C9B}"/>
              </c:ext>
            </c:extLst>
          </c:dPt>
          <c:dPt>
            <c:idx val="3"/>
            <c:spPr>
              <a:solidFill>
                <a:srgbClr val="92C2F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E0B-4701-A15D-E334FB7F8C9B}"/>
              </c:ext>
            </c:extLst>
          </c:dPt>
          <c:dPt>
            <c:idx val="4"/>
            <c:spPr>
              <a:solidFill>
                <a:srgbClr val="E0EDFC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EE0B-4701-A15D-E334FB7F8C9B}"/>
              </c:ext>
            </c:extLst>
          </c:dPt>
          <c:dPt>
            <c:idx val="5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EE0B-4701-A15D-E334FB7F8C9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Kolegi</c:v>
                </c:pt>
                <c:pt idx="1">
                  <c:v>Nadređenom</c:v>
                </c:pt>
                <c:pt idx="2">
                  <c:v>Savjetniku</c:v>
                </c:pt>
                <c:pt idx="3">
                  <c:v>Sindikatu</c:v>
                </c:pt>
                <c:pt idx="4">
                  <c:v>Advokatu</c:v>
                </c:pt>
                <c:pt idx="5">
                  <c:v>Drugo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0.15602836879432602</c:v>
                </c:pt>
                <c:pt idx="1">
                  <c:v>0.41843971631205706</c:v>
                </c:pt>
                <c:pt idx="2">
                  <c:v>9.9290780141844004E-2</c:v>
                </c:pt>
                <c:pt idx="3">
                  <c:v>0.28368794326241104</c:v>
                </c:pt>
                <c:pt idx="4">
                  <c:v>2.1000000000000005E-2</c:v>
                </c:pt>
                <c:pt idx="5">
                  <c:v>7.0921985815602809E-3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EE0B-4701-A15D-E334FB7F8C9B}"/>
            </c:ext>
          </c:extLst>
        </c:ser>
        <c:dLbls/>
        <c:gapWidth val="182"/>
        <c:axId val="162139520"/>
        <c:axId val="162149504"/>
      </c:barChart>
      <c:catAx>
        <c:axId val="162139520"/>
        <c:scaling>
          <c:orientation val="maxMin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149504"/>
        <c:crosses val="autoZero"/>
        <c:auto val="1"/>
        <c:lblAlgn val="ctr"/>
        <c:lblOffset val="100"/>
      </c:catAx>
      <c:valAx>
        <c:axId val="162149504"/>
        <c:scaling>
          <c:orientation val="minMax"/>
        </c:scaling>
        <c:delete val="1"/>
        <c:axPos val="t"/>
        <c:numFmt formatCode="0%" sourceLinked="1"/>
        <c:majorTickMark val="none"/>
        <c:tickLblPos val="none"/>
        <c:crossAx val="162139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plotArea>
      <c:layout>
        <c:manualLayout>
          <c:layoutTarget val="inner"/>
          <c:xMode val="edge"/>
          <c:yMode val="edge"/>
          <c:x val="0.27948541552318434"/>
          <c:y val="0.17401394304466061"/>
          <c:w val="0.45531918149508649"/>
          <c:h val="0.6594687249535782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Doživljena povreda prava</c:v>
                </c:pt>
              </c:strCache>
            </c:strRef>
          </c:tx>
          <c:spPr>
            <a:solidFill>
              <a:srgbClr val="E0EDFC"/>
            </a:solidFill>
          </c:spPr>
          <c:dPt>
            <c:idx val="0"/>
            <c:spPr>
              <a:solidFill>
                <a:srgbClr val="0A3E78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905-4F4C-B665-072A453D53F8}"/>
              </c:ext>
            </c:extLst>
          </c:dPt>
          <c:dPt>
            <c:idx val="1"/>
            <c:spPr>
              <a:solidFill>
                <a:srgbClr val="E0EDFC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905-4F4C-B665-072A453D53F8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Da</c:v>
                </c:pt>
                <c:pt idx="1">
                  <c:v>Ne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0.46043165467625896</c:v>
                </c:pt>
                <c:pt idx="1">
                  <c:v>0.53956834532374087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905-4F4C-B665-072A453D53F8}"/>
            </c:ext>
          </c:extLst>
        </c:ser>
        <c:dLbls/>
        <c:firstSliceAng val="0"/>
      </c:pieChart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plotArea>
      <c:layout>
        <c:manualLayout>
          <c:layoutTarget val="inner"/>
          <c:xMode val="edge"/>
          <c:yMode val="edge"/>
          <c:x val="0.26805340549002027"/>
          <c:y val="0.16987450999053794"/>
          <c:w val="0.46389318901995952"/>
          <c:h val="0.6718870241159459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Upoznatost sa mobingom</c:v>
                </c:pt>
              </c:strCache>
            </c:strRef>
          </c:tx>
          <c:spPr>
            <a:solidFill>
              <a:srgbClr val="E0EDFC"/>
            </a:solidFill>
          </c:spPr>
          <c:dPt>
            <c:idx val="0"/>
            <c:spPr>
              <a:solidFill>
                <a:srgbClr val="0A3E78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DDA-4BF0-8D46-0DFAE232E9F4}"/>
              </c:ext>
            </c:extLst>
          </c:dPt>
          <c:dPt>
            <c:idx val="1"/>
            <c:spPr>
              <a:solidFill>
                <a:srgbClr val="E0EDFC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DDA-4BF0-8D46-0DFAE232E9F4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dLbl>
            <c:dLbl>
              <c:idx val="1"/>
              <c:layout>
                <c:manualLayout>
                  <c:x val="1.6877067410377429E-2"/>
                  <c:y val="0.10053639881709997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DDA-4BF0-8D46-0DFAE232E9F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Da</c:v>
                </c:pt>
                <c:pt idx="1">
                  <c:v>Ne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0.96428571428571408</c:v>
                </c:pt>
                <c:pt idx="1">
                  <c:v>3.5714285714285698E-2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DDA-4BF0-8D46-0DFAE232E9F4}"/>
            </c:ext>
          </c:extLst>
        </c:ser>
        <c:dLbls/>
        <c:firstSliceAng val="0"/>
      </c:pieChart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25380887154979515"/>
          <c:y val="6.5906124567561231E-2"/>
          <c:w val="0.74619110022607904"/>
          <c:h val="0.72748011348604225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1 - jako nisko</c:v>
                </c:pt>
              </c:strCache>
            </c:strRef>
          </c:tx>
          <c:spPr>
            <a:solidFill>
              <a:srgbClr val="0A3E78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Briga sindikata o pravima rada</c:v>
                </c:pt>
                <c:pt idx="1">
                  <c:v>Zadovoljstvo ostvarivanjem prava</c:v>
                </c:pt>
                <c:pt idx="2">
                  <c:v>Informiranost o uslovima odlaska u penziju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0.13475177304964497</c:v>
                </c:pt>
                <c:pt idx="1">
                  <c:v>9.9290780141844004E-2</c:v>
                </c:pt>
                <c:pt idx="2">
                  <c:v>0.24113475177304997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33A-43F5-8FEF-C562A1FF64F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0E56A6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Briga sindikata o pravima rada</c:v>
                </c:pt>
                <c:pt idx="1">
                  <c:v>Zadovoljstvo ostvarivanjem prava</c:v>
                </c:pt>
                <c:pt idx="2">
                  <c:v>Informiranost o uslovima odlaska u penziju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0.19858156028368795</c:v>
                </c:pt>
                <c:pt idx="1">
                  <c:v>0.17021276595744703</c:v>
                </c:pt>
                <c:pt idx="2">
                  <c:v>0.41843971631205706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33A-43F5-8FEF-C562A1FF64F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1C7FEC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Briga sindikata o pravima rada</c:v>
                </c:pt>
                <c:pt idx="1">
                  <c:v>Zadovoljstvo ostvarivanjem prava</c:v>
                </c:pt>
                <c:pt idx="2">
                  <c:v>Informiranost o uslovima odlaska u penziju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0.205673758865248</c:v>
                </c:pt>
                <c:pt idx="1">
                  <c:v>0.17730496453900699</c:v>
                </c:pt>
                <c:pt idx="2">
                  <c:v>0.12056737588652501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33A-43F5-8FEF-C562A1FF64F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92C2F6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Briga sindikata o pravima rada</c:v>
                </c:pt>
                <c:pt idx="1">
                  <c:v>Zadovoljstvo ostvarivanjem prava</c:v>
                </c:pt>
                <c:pt idx="2">
                  <c:v>Informiranost o uslovima odlaska u penziju</c:v>
                </c:pt>
              </c:strCache>
            </c:strRef>
          </c:cat>
          <c:val>
            <c:numRef>
              <c:f>Sheet1!$E$2:$E$4</c:f>
              <c:numCache>
                <c:formatCode>0%</c:formatCode>
                <c:ptCount val="3"/>
                <c:pt idx="0">
                  <c:v>0.34042553191489411</c:v>
                </c:pt>
                <c:pt idx="1">
                  <c:v>0.439716312056738</c:v>
                </c:pt>
                <c:pt idx="2">
                  <c:v>0.205673758865248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33A-43F5-8FEF-C562A1FF64F7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5 - jako visoko</c:v>
                </c:pt>
              </c:strCache>
            </c:strRef>
          </c:tx>
          <c:spPr>
            <a:solidFill>
              <a:srgbClr val="E0EDFC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Briga sindikata o pravima rada</c:v>
                </c:pt>
                <c:pt idx="1">
                  <c:v>Zadovoljstvo ostvarivanjem prava</c:v>
                </c:pt>
                <c:pt idx="2">
                  <c:v>Informiranost o uslovima odlaska u penziju</c:v>
                </c:pt>
              </c:strCache>
            </c:strRef>
          </c:cat>
          <c:val>
            <c:numRef>
              <c:f>Sheet1!$F$2:$F$4</c:f>
              <c:numCache>
                <c:formatCode>0%</c:formatCode>
                <c:ptCount val="3"/>
                <c:pt idx="0">
                  <c:v>0.11347517730496498</c:v>
                </c:pt>
                <c:pt idx="1">
                  <c:v>0.10638297872340402</c:v>
                </c:pt>
                <c:pt idx="2">
                  <c:v>1.4184397163120598E-2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333A-43F5-8FEF-C562A1FF64F7}"/>
            </c:ext>
          </c:extLst>
        </c:ser>
        <c:dLbls/>
        <c:overlap val="100"/>
        <c:axId val="162449664"/>
        <c:axId val="162594816"/>
      </c:barChart>
      <c:catAx>
        <c:axId val="162449664"/>
        <c:scaling>
          <c:orientation val="maxMin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594816"/>
        <c:crosses val="autoZero"/>
        <c:auto val="1"/>
        <c:lblAlgn val="ctr"/>
        <c:lblOffset val="100"/>
      </c:catAx>
      <c:valAx>
        <c:axId val="162594816"/>
        <c:scaling>
          <c:orientation val="minMax"/>
          <c:max val="1"/>
        </c:scaling>
        <c:delete val="1"/>
        <c:axPos val="t"/>
        <c:numFmt formatCode="0%" sourceLinked="1"/>
        <c:majorTickMark val="none"/>
        <c:tickLblPos val="none"/>
        <c:crossAx val="162449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411033643994344"/>
          <c:y val="0.82432497977962949"/>
          <c:w val="0.46705260523646552"/>
          <c:h val="9.1675443525323988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plotArea>
      <c:layout>
        <c:manualLayout>
          <c:layoutTarget val="inner"/>
          <c:xMode val="edge"/>
          <c:yMode val="edge"/>
          <c:x val="0.31648034515668727"/>
          <c:y val="0.26636208696525138"/>
          <c:w val="0.38418709969680431"/>
          <c:h val="0.55644345127023553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Informisanost o sindikalnim predstavnicima</c:v>
                </c:pt>
              </c:strCache>
            </c:strRef>
          </c:tx>
          <c:spPr>
            <a:solidFill>
              <a:srgbClr val="E0EDFC"/>
            </a:solidFill>
          </c:spPr>
          <c:dPt>
            <c:idx val="0"/>
            <c:spPr>
              <a:solidFill>
                <a:srgbClr val="0A3E78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905-4F4C-B665-072A453D53F8}"/>
              </c:ext>
            </c:extLst>
          </c:dPt>
          <c:dPt>
            <c:idx val="1"/>
            <c:spPr>
              <a:solidFill>
                <a:srgbClr val="E0EDFC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905-4F4C-B665-072A453D53F8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Da</c:v>
                </c:pt>
                <c:pt idx="1">
                  <c:v>Ne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0.68794326241134807</c:v>
                </c:pt>
                <c:pt idx="1">
                  <c:v>0.30496453900709203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905-4F4C-B665-072A453D53F8}"/>
            </c:ext>
          </c:extLst>
        </c:ser>
        <c:dLbls/>
        <c:firstSliceAng val="0"/>
      </c:pieChart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Mogućnost unapređenja informisanosti</c:v>
                </c:pt>
              </c:strCache>
            </c:strRef>
          </c:tx>
          <c:spPr>
            <a:solidFill>
              <a:srgbClr val="E0EDFC"/>
            </a:solidFill>
          </c:spPr>
          <c:dPt>
            <c:idx val="0"/>
            <c:spPr>
              <a:solidFill>
                <a:srgbClr val="0A3E78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DDA-4BF0-8D46-0DFAE232E9F4}"/>
              </c:ext>
            </c:extLst>
          </c:dPt>
          <c:dPt>
            <c:idx val="1"/>
            <c:spPr>
              <a:solidFill>
                <a:srgbClr val="E0EDFC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DDA-4BF0-8D46-0DFAE232E9F4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Da</c:v>
                </c:pt>
                <c:pt idx="1">
                  <c:v>Ne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0.89</c:v>
                </c:pt>
                <c:pt idx="1">
                  <c:v>0.11347517730496498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DDA-4BF0-8D46-0DFAE232E9F4}"/>
            </c:ext>
          </c:extLst>
        </c:ser>
        <c:dLbls/>
        <c:firstSliceAng val="0"/>
      </c:pieChart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plotArea>
      <c:layout>
        <c:manualLayout>
          <c:layoutTarget val="inner"/>
          <c:xMode val="edge"/>
          <c:yMode val="edge"/>
          <c:x val="0.28234341803147539"/>
          <c:y val="0.18643224220702842"/>
          <c:w val="0.45246117898679533"/>
          <c:h val="0.6553292918994555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Rod</c:v>
                </c:pt>
              </c:strCache>
            </c:strRef>
          </c:tx>
          <c:spPr>
            <a:solidFill>
              <a:srgbClr val="E0EDFC"/>
            </a:solidFill>
          </c:spPr>
          <c:dPt>
            <c:idx val="0"/>
            <c:spPr>
              <a:solidFill>
                <a:srgbClr val="0A3E78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E3E-4125-9E9C-69C18AA98F31}"/>
              </c:ext>
            </c:extLst>
          </c:dPt>
          <c:dPt>
            <c:idx val="1"/>
            <c:spPr>
              <a:solidFill>
                <a:srgbClr val="E0EDFC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E3E-4125-9E9C-69C18AA98F31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Muški</c:v>
                </c:pt>
                <c:pt idx="1">
                  <c:v>Ženski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0.45</c:v>
                </c:pt>
                <c:pt idx="1">
                  <c:v>0.55000000000000004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E3E-4125-9E9C-69C18AA98F31}"/>
            </c:ext>
          </c:extLst>
        </c:ser>
        <c:dLbls/>
        <c:firstSliceAng val="0"/>
      </c:pieChart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>
        <c:manualLayout>
          <c:xMode val="edge"/>
          <c:yMode val="edge"/>
          <c:x val="0.31081339712918671"/>
          <c:y val="2.0353499145794089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plotArea>
      <c:layout>
        <c:manualLayout>
          <c:layoutTarget val="inner"/>
          <c:xMode val="edge"/>
          <c:yMode val="edge"/>
          <c:x val="0.25033708107060781"/>
          <c:y val="0.16328207385595706"/>
          <c:w val="0.43756492160967936"/>
          <c:h val="0.5428935303651772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Obrazovanje</c:v>
                </c:pt>
              </c:strCache>
            </c:strRef>
          </c:tx>
          <c:spPr>
            <a:solidFill>
              <a:srgbClr val="E0EDFC"/>
            </a:solidFill>
          </c:spPr>
          <c:dPt>
            <c:idx val="0"/>
            <c:spPr>
              <a:solidFill>
                <a:srgbClr val="0A3E78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4AC-4103-92BA-3B293525E7EA}"/>
              </c:ext>
            </c:extLst>
          </c:dPt>
          <c:dPt>
            <c:idx val="1"/>
            <c:spPr>
              <a:solidFill>
                <a:srgbClr val="E0EDFC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4AC-4103-92BA-3B293525E7EA}"/>
              </c:ext>
            </c:extLst>
          </c:dPt>
          <c:dPt>
            <c:idx val="2"/>
            <c:spPr>
              <a:solidFill>
                <a:srgbClr val="0E56A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4AC-4103-92BA-3B293525E7EA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dLbl>
            <c:dLbl>
              <c:idx val="1"/>
              <c:layout>
                <c:manualLayout>
                  <c:x val="-7.581573834371183E-2"/>
                  <c:y val="3.81620095794999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4AC-4103-92BA-3B293525E7EA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Srednja škola</c:v>
                </c:pt>
                <c:pt idx="1">
                  <c:v>Viša stručna sprema</c:v>
                </c:pt>
                <c:pt idx="2">
                  <c:v>Visoka stručna sprema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0.16</c:v>
                </c:pt>
                <c:pt idx="1">
                  <c:v>3.0000000000000002E-2</c:v>
                </c:pt>
                <c:pt idx="2">
                  <c:v>0.79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24AC-4103-92BA-3B293525E7EA}"/>
            </c:ext>
          </c:extLst>
        </c:ser>
        <c:dLbls/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846088018901947"/>
          <c:y val="0.79778638334880769"/>
          <c:w val="0.5947253244062195"/>
          <c:h val="0.17737700556756344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plotArea>
      <c:layout>
        <c:manualLayout>
          <c:layoutTarget val="inner"/>
          <c:xMode val="edge"/>
          <c:yMode val="edge"/>
          <c:x val="0.28520142053976633"/>
          <c:y val="0.17815337609878318"/>
          <c:w val="0.44102916895363131"/>
          <c:h val="0.6387715596829651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Korišćenje mehanizama</c:v>
                </c:pt>
              </c:strCache>
            </c:strRef>
          </c:tx>
          <c:spPr>
            <a:solidFill>
              <a:srgbClr val="E0EDFC"/>
            </a:solidFill>
          </c:spPr>
          <c:dPt>
            <c:idx val="0"/>
            <c:spPr>
              <a:solidFill>
                <a:srgbClr val="0A3E78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043-4AA2-B9E6-C481F4FE5902}"/>
              </c:ext>
            </c:extLst>
          </c:dPt>
          <c:dPt>
            <c:idx val="1"/>
            <c:spPr>
              <a:solidFill>
                <a:srgbClr val="E0EDFC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043-4AA2-B9E6-C481F4FE5902}"/>
              </c:ext>
            </c:extLst>
          </c:dPt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Da</c:v>
                </c:pt>
                <c:pt idx="1">
                  <c:v>Ne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0.15000000000000002</c:v>
                </c:pt>
                <c:pt idx="1">
                  <c:v>0.85000000000000009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043-4AA2-B9E6-C481F4FE5902}"/>
            </c:ext>
          </c:extLst>
        </c:ser>
        <c:dLbls/>
        <c:firstSliceAng val="0"/>
      </c:pieChart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7"/>
  <c:chart>
    <c:title>
      <c:layout>
        <c:manualLayout>
          <c:xMode val="edge"/>
          <c:yMode val="edge"/>
          <c:x val="0.33815447710184571"/>
          <c:y val="2.0353499145794089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plotArea>
      <c:layout>
        <c:manualLayout>
          <c:layoutTarget val="inner"/>
          <c:xMode val="edge"/>
          <c:yMode val="edge"/>
          <c:x val="0.25033708107060781"/>
          <c:y val="0.16328207385595706"/>
          <c:w val="0.43756492160967936"/>
          <c:h val="0.5428935303651772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Godine starosti</c:v>
                </c:pt>
              </c:strCache>
            </c:strRef>
          </c:tx>
          <c:dPt>
            <c:idx val="0"/>
            <c:spPr>
              <a:solidFill>
                <a:schemeClr val="tx1">
                  <a:lumMod val="85000"/>
                  <a:lumOff val="1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185-4055-B035-8B8DE8595F07}"/>
              </c:ext>
            </c:extLst>
          </c:dPt>
          <c:dPt>
            <c:idx val="1"/>
            <c:spPr>
              <a:solidFill>
                <a:schemeClr val="tx1">
                  <a:lumMod val="65000"/>
                  <a:lumOff val="3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185-4055-B035-8B8DE8595F07}"/>
              </c:ext>
            </c:extLst>
          </c:dPt>
          <c:dPt>
            <c:idx val="2"/>
            <c:spPr>
              <a:solidFill>
                <a:schemeClr val="accent5">
                  <a:shade val="5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185-4055-B035-8B8DE8595F07}"/>
              </c:ext>
            </c:extLst>
          </c:dPt>
          <c:dPt>
            <c:idx val="3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185-4055-B035-8B8DE8595F07}"/>
              </c:ext>
            </c:extLst>
          </c:dPt>
          <c:dPt>
            <c:idx val="4"/>
            <c:spPr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E185-4055-B035-8B8DE8595F07}"/>
              </c:ext>
            </c:extLst>
          </c:dPt>
          <c:dPt>
            <c:idx val="5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E185-4055-B035-8B8DE8595F07}"/>
              </c:ext>
            </c:extLst>
          </c:dPt>
          <c:dPt>
            <c:idx val="6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2-E185-4055-B035-8B8DE8595F07}"/>
              </c:ext>
            </c:extLst>
          </c:dPt>
          <c:dPt>
            <c:idx val="7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E185-4055-B035-8B8DE8595F07}"/>
              </c:ext>
            </c:extLst>
          </c:dPt>
          <c:dPt>
            <c:idx val="8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0-E185-4055-B035-8B8DE8595F07}"/>
              </c:ext>
            </c:extLst>
          </c:dPt>
          <c:dPt>
            <c:idx val="9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E185-4055-B035-8B8DE8595F07}"/>
              </c:ext>
            </c:extLst>
          </c:dPt>
          <c:dPt>
            <c:idx val="10"/>
            <c:spPr>
              <a:solidFill>
                <a:srgbClr val="E0EDFC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E185-4055-B035-8B8DE8595F07}"/>
              </c:ext>
            </c:extLst>
          </c:dPt>
          <c:dPt>
            <c:idx val="11"/>
            <c:spPr>
              <a:solidFill>
                <a:srgbClr val="92C2F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E185-4055-B035-8B8DE8595F07}"/>
              </c:ext>
            </c:extLst>
          </c:dPt>
          <c:dPt>
            <c:idx val="12"/>
            <c:spPr>
              <a:solidFill>
                <a:srgbClr val="1C7FEC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E185-4055-B035-8B8DE8595F07}"/>
              </c:ext>
            </c:extLst>
          </c:dPt>
          <c:dPt>
            <c:idx val="13"/>
            <c:spPr>
              <a:solidFill>
                <a:srgbClr val="0E56A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E185-4055-B035-8B8DE8595F07}"/>
              </c:ext>
            </c:extLst>
          </c:dPt>
          <c:dPt>
            <c:idx val="14"/>
            <c:spPr>
              <a:solidFill>
                <a:srgbClr val="0A3E78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E185-4055-B035-8B8DE8595F07}"/>
              </c:ext>
            </c:extLst>
          </c:dPt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185-4055-B035-8B8DE8595F07}"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185-4055-B035-8B8DE8595F07}"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185-4055-B035-8B8DE8595F07}"/>
                </c:ext>
              </c:extLst>
            </c:dLbl>
            <c:dLbl>
              <c:idx val="3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185-4055-B035-8B8DE8595F07}"/>
                </c:ext>
              </c:extLst>
            </c:dLbl>
            <c:dLbl>
              <c:idx val="4"/>
              <c:layout>
                <c:manualLayout>
                  <c:x val="-4.3045516439631656E-2"/>
                  <c:y val="8.0174623406844545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185-4055-B035-8B8DE8595F07}"/>
                </c:ext>
              </c:extLst>
            </c:dLbl>
            <c:dLbl>
              <c:idx val="5"/>
              <c:layout>
                <c:manualLayout>
                  <c:x val="-4.7062609996716936E-2"/>
                  <c:y val="7.366951686883051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185-4055-B035-8B8DE8595F07}"/>
                </c:ext>
              </c:extLst>
            </c:dLbl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dLbl>
            <c:dLbl>
              <c:idx val="1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dLbl>
            <c:dLbl>
              <c:idx val="1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Sheet1!$A$2:$A$16</c:f>
              <c:strCache>
                <c:ptCount val="15"/>
                <c:pt idx="0">
                  <c:v>19</c:v>
                </c:pt>
                <c:pt idx="1">
                  <c:v>22</c:v>
                </c:pt>
                <c:pt idx="2">
                  <c:v>23</c:v>
                </c:pt>
                <c:pt idx="3">
                  <c:v>24</c:v>
                </c:pt>
                <c:pt idx="4">
                  <c:v>25</c:v>
                </c:pt>
                <c:pt idx="5">
                  <c:v>26</c:v>
                </c:pt>
                <c:pt idx="6">
                  <c:v>27</c:v>
                </c:pt>
                <c:pt idx="7">
                  <c:v>28</c:v>
                </c:pt>
                <c:pt idx="8">
                  <c:v>29</c:v>
                </c:pt>
                <c:pt idx="9">
                  <c:v>30</c:v>
                </c:pt>
                <c:pt idx="10">
                  <c:v>31</c:v>
                </c:pt>
                <c:pt idx="11">
                  <c:v>32</c:v>
                </c:pt>
                <c:pt idx="12">
                  <c:v>33</c:v>
                </c:pt>
                <c:pt idx="13">
                  <c:v>34</c:v>
                </c:pt>
                <c:pt idx="14">
                  <c:v>35</c:v>
                </c:pt>
              </c:strCache>
            </c:strRef>
          </c:cat>
          <c:val>
            <c:numRef>
              <c:f>Sheet1!$B$2:$B$16</c:f>
              <c:numCache>
                <c:formatCode>0%</c:formatCode>
                <c:ptCount val="15"/>
                <c:pt idx="0">
                  <c:v>7.1942446043165506E-3</c:v>
                </c:pt>
                <c:pt idx="1">
                  <c:v>1.4388489208633103E-2</c:v>
                </c:pt>
                <c:pt idx="2">
                  <c:v>1.4388489208633103E-2</c:v>
                </c:pt>
                <c:pt idx="3">
                  <c:v>1.4388489208633103E-2</c:v>
                </c:pt>
                <c:pt idx="4">
                  <c:v>2.8776978417266206E-2</c:v>
                </c:pt>
                <c:pt idx="5">
                  <c:v>2.8776978417266206E-2</c:v>
                </c:pt>
                <c:pt idx="6">
                  <c:v>7.1942446043165506E-2</c:v>
                </c:pt>
                <c:pt idx="7">
                  <c:v>5.7553956834532412E-2</c:v>
                </c:pt>
                <c:pt idx="8">
                  <c:v>5.0359712230215806E-2</c:v>
                </c:pt>
                <c:pt idx="9">
                  <c:v>0.10071942446043201</c:v>
                </c:pt>
                <c:pt idx="10">
                  <c:v>7.9136690647482008E-2</c:v>
                </c:pt>
                <c:pt idx="11">
                  <c:v>9.3525179856115109E-2</c:v>
                </c:pt>
                <c:pt idx="12">
                  <c:v>0.13669064748201401</c:v>
                </c:pt>
                <c:pt idx="13">
                  <c:v>0.12949640287769806</c:v>
                </c:pt>
                <c:pt idx="14">
                  <c:v>0.17266187050359696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E185-4055-B035-8B8DE8595F07}"/>
            </c:ext>
          </c:extLst>
        </c:ser>
        <c:dLbls/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846088018901947"/>
          <c:y val="0.79778638334880769"/>
          <c:w val="0.5947253244062195"/>
          <c:h val="0.17737700556756344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>
        <c:manualLayout>
          <c:xMode val="edge"/>
          <c:yMode val="edge"/>
          <c:x val="0.43287931970111182"/>
          <c:y val="2.3006107185513772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Razlozi za nekorišćenje mehanizama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Pt>
            <c:idx val="0"/>
            <c:spPr>
              <a:solidFill>
                <a:srgbClr val="0A3E78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A5F-4772-9F8D-8ED76D40144B}"/>
              </c:ext>
            </c:extLst>
          </c:dPt>
          <c:dPt>
            <c:idx val="1"/>
            <c:spPr>
              <a:solidFill>
                <a:srgbClr val="0E56A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1A5F-4772-9F8D-8ED76D40144B}"/>
              </c:ext>
            </c:extLst>
          </c:dPt>
          <c:dPt>
            <c:idx val="2"/>
            <c:spPr>
              <a:solidFill>
                <a:srgbClr val="1C7FEC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A5F-4772-9F8D-8ED76D40144B}"/>
              </c:ext>
            </c:extLst>
          </c:dPt>
          <c:dPt>
            <c:idx val="3"/>
            <c:spPr>
              <a:solidFill>
                <a:srgbClr val="92C2F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1A5F-4772-9F8D-8ED76D40144B}"/>
              </c:ext>
            </c:extLst>
          </c:dPt>
          <c:dPt>
            <c:idx val="4"/>
            <c:spPr>
              <a:solidFill>
                <a:srgbClr val="E0EDFC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A5F-4772-9F8D-8ED76D40144B}"/>
              </c:ext>
            </c:extLst>
          </c:dPt>
          <c:dPt>
            <c:idx val="5"/>
            <c:spPr>
              <a:solidFill>
                <a:srgbClr val="A7A7A7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1A5F-4772-9F8D-8ED76D40144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Iz straha od sankcija</c:v>
                </c:pt>
                <c:pt idx="1">
                  <c:v>Nemam povjerenje u adekvatnu reakciju sistema</c:v>
                </c:pt>
                <c:pt idx="2">
                  <c:v>Nije bilo potrebe za tim</c:v>
                </c:pt>
                <c:pt idx="3">
                  <c:v>Nisam upoznat/a s mehanizmima zaštite prava o radu</c:v>
                </c:pt>
                <c:pt idx="4">
                  <c:v>Zato sto me politicka stranka u Doboju zaposljava 3 mjeseca pa produzuju..</c:v>
                </c:pt>
                <c:pt idx="5">
                  <c:v>N/A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7.09219858156028E-2</c:v>
                </c:pt>
                <c:pt idx="1">
                  <c:v>0.14893617021276603</c:v>
                </c:pt>
                <c:pt idx="2">
                  <c:v>0.53191489361702105</c:v>
                </c:pt>
                <c:pt idx="3">
                  <c:v>9.2198581560283696E-2</c:v>
                </c:pt>
                <c:pt idx="4">
                  <c:v>7.000000000000001E-3</c:v>
                </c:pt>
                <c:pt idx="5">
                  <c:v>0.15000000000000002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A5F-4772-9F8D-8ED76D40144B}"/>
            </c:ext>
          </c:extLst>
        </c:ser>
        <c:dLbls/>
        <c:gapWidth val="182"/>
        <c:axId val="156897664"/>
        <c:axId val="156899200"/>
      </c:barChart>
      <c:catAx>
        <c:axId val="156897664"/>
        <c:scaling>
          <c:orientation val="maxMin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899200"/>
        <c:crosses val="autoZero"/>
        <c:auto val="1"/>
        <c:lblAlgn val="ctr"/>
        <c:lblOffset val="100"/>
      </c:catAx>
      <c:valAx>
        <c:axId val="156899200"/>
        <c:scaling>
          <c:orientation val="minMax"/>
        </c:scaling>
        <c:delete val="1"/>
        <c:axPos val="t"/>
        <c:numFmt formatCode="0%" sourceLinked="1"/>
        <c:majorTickMark val="none"/>
        <c:tickLblPos val="none"/>
        <c:crossAx val="156897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>
        <c:manualLayout>
          <c:xMode val="edge"/>
          <c:yMode val="edge"/>
          <c:x val="0.2467110557467643"/>
          <c:y val="2.3006107185513772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Način informisanja o pravima o radu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Pt>
            <c:idx val="0"/>
            <c:spPr>
              <a:solidFill>
                <a:srgbClr val="0A3E78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E0B-4701-A15D-E334FB7F8C9B}"/>
              </c:ext>
            </c:extLst>
          </c:dPt>
          <c:dPt>
            <c:idx val="1"/>
            <c:spPr>
              <a:solidFill>
                <a:srgbClr val="0E56A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E0B-4701-A15D-E334FB7F8C9B}"/>
              </c:ext>
            </c:extLst>
          </c:dPt>
          <c:dPt>
            <c:idx val="2"/>
            <c:spPr>
              <a:solidFill>
                <a:srgbClr val="1C7FEC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E0B-4701-A15D-E334FB7F8C9B}"/>
              </c:ext>
            </c:extLst>
          </c:dPt>
          <c:dPt>
            <c:idx val="3"/>
            <c:spPr>
              <a:solidFill>
                <a:srgbClr val="92C2F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E0B-4701-A15D-E334FB7F8C9B}"/>
              </c:ext>
            </c:extLst>
          </c:dPt>
          <c:dPt>
            <c:idx val="4"/>
            <c:spPr>
              <a:solidFill>
                <a:srgbClr val="E0EDFC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EE0B-4701-A15D-E334FB7F8C9B}"/>
              </c:ext>
            </c:extLst>
          </c:dPt>
          <c:dPt>
            <c:idx val="5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EE0B-4701-A15D-E334FB7F8C9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Putem medija</c:v>
                </c:pt>
                <c:pt idx="1">
                  <c:v>Kroz mjerodavni radnički sindikat</c:v>
                </c:pt>
                <c:pt idx="2">
                  <c:v>U preduzeću / organizaciji gdje radim</c:v>
                </c:pt>
                <c:pt idx="3">
                  <c:v>Samostalnim istraživanjem</c:v>
                </c:pt>
                <c:pt idx="4">
                  <c:v>Ne ulažem mnogo pažnje u informisanje o pravima radnika</c:v>
                </c:pt>
                <c:pt idx="5">
                  <c:v>Drugo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4.2553191489361708E-2</c:v>
                </c:pt>
                <c:pt idx="1">
                  <c:v>0.10638297872340402</c:v>
                </c:pt>
                <c:pt idx="2">
                  <c:v>0.34751773049645401</c:v>
                </c:pt>
                <c:pt idx="3">
                  <c:v>0.42553191489361702</c:v>
                </c:pt>
                <c:pt idx="4">
                  <c:v>6.3829787234042618E-2</c:v>
                </c:pt>
                <c:pt idx="5">
                  <c:v>1.4E-2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EE0B-4701-A15D-E334FB7F8C9B}"/>
            </c:ext>
          </c:extLst>
        </c:ser>
        <c:dLbls/>
        <c:gapWidth val="182"/>
        <c:axId val="157024256"/>
        <c:axId val="157025792"/>
      </c:barChart>
      <c:catAx>
        <c:axId val="157024256"/>
        <c:scaling>
          <c:orientation val="maxMin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7025792"/>
        <c:crosses val="autoZero"/>
        <c:auto val="1"/>
        <c:lblAlgn val="ctr"/>
        <c:lblOffset val="100"/>
      </c:catAx>
      <c:valAx>
        <c:axId val="157025792"/>
        <c:scaling>
          <c:orientation val="minMax"/>
        </c:scaling>
        <c:delete val="1"/>
        <c:axPos val="t"/>
        <c:numFmt formatCode="0%" sourceLinked="1"/>
        <c:majorTickMark val="none"/>
        <c:tickLblPos val="none"/>
        <c:crossAx val="157024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plotArea>
      <c:layout>
        <c:manualLayout>
          <c:layoutTarget val="inner"/>
          <c:xMode val="edge"/>
          <c:yMode val="edge"/>
          <c:x val="0.27662741301489341"/>
          <c:y val="0.18229280915290583"/>
          <c:w val="0.44674517397021335"/>
          <c:h val="0.6470504257912103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Upoznatost sa ugovorom o radu</c:v>
                </c:pt>
              </c:strCache>
            </c:strRef>
          </c:tx>
          <c:spPr>
            <a:solidFill>
              <a:srgbClr val="E0EDFC"/>
            </a:solidFill>
          </c:spPr>
          <c:dPt>
            <c:idx val="0"/>
            <c:spPr>
              <a:solidFill>
                <a:srgbClr val="0A3E78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905-4F4C-B665-072A453D53F8}"/>
              </c:ext>
            </c:extLst>
          </c:dPt>
          <c:dPt>
            <c:idx val="1"/>
            <c:spPr>
              <a:solidFill>
                <a:srgbClr val="E0EDFC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905-4F4C-B665-072A453D53F8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Da</c:v>
                </c:pt>
                <c:pt idx="1">
                  <c:v>Ne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0.56028368794326189</c:v>
                </c:pt>
                <c:pt idx="1">
                  <c:v>0.439716312056738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905-4F4C-B665-072A453D53F8}"/>
            </c:ext>
          </c:extLst>
        </c:ser>
        <c:dLbls/>
        <c:firstSliceAng val="0"/>
      </c:pieChart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plotArea>
      <c:layout>
        <c:manualLayout>
          <c:layoutTarget val="inner"/>
          <c:xMode val="edge"/>
          <c:yMode val="edge"/>
          <c:x val="0.28520142053976633"/>
          <c:y val="0.17401394304466061"/>
          <c:w val="0.4438871714619223"/>
          <c:h val="0.64291099273708763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Čitanje zakona i pravilnika</c:v>
                </c:pt>
              </c:strCache>
            </c:strRef>
          </c:tx>
          <c:spPr>
            <a:solidFill>
              <a:srgbClr val="E0EDFC"/>
            </a:solidFill>
          </c:spPr>
          <c:dPt>
            <c:idx val="0"/>
            <c:spPr>
              <a:solidFill>
                <a:srgbClr val="0A3E78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DDA-4BF0-8D46-0DFAE232E9F4}"/>
              </c:ext>
            </c:extLst>
          </c:dPt>
          <c:dPt>
            <c:idx val="1"/>
            <c:spPr>
              <a:solidFill>
                <a:srgbClr val="E0EDFC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DDA-4BF0-8D46-0DFAE232E9F4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Da</c:v>
                </c:pt>
                <c:pt idx="1">
                  <c:v>Ne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0.72000000000000008</c:v>
                </c:pt>
                <c:pt idx="1">
                  <c:v>0.28000000000000008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DDA-4BF0-8D46-0DFAE232E9F4}"/>
            </c:ext>
          </c:extLst>
        </c:ser>
        <c:dLbls/>
        <c:firstSliceAng val="0"/>
      </c:pieChart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plotArea>
      <c:layout>
        <c:manualLayout>
          <c:layoutTarget val="inner"/>
          <c:xMode val="edge"/>
          <c:yMode val="edge"/>
          <c:x val="0.26733711064654936"/>
          <c:y val="0.25808322085700608"/>
          <c:w val="0.46532577870690112"/>
          <c:h val="0.5730011834867259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Dostupnost edukacija u organizaciji</c:v>
                </c:pt>
              </c:strCache>
            </c:strRef>
          </c:tx>
          <c:spPr>
            <a:solidFill>
              <a:srgbClr val="E0EDFC"/>
            </a:solidFill>
          </c:spPr>
          <c:dPt>
            <c:idx val="0"/>
            <c:spPr>
              <a:solidFill>
                <a:srgbClr val="0A3E78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905-4F4C-B665-072A453D53F8}"/>
              </c:ext>
            </c:extLst>
          </c:dPt>
          <c:dPt>
            <c:idx val="1"/>
            <c:spPr>
              <a:solidFill>
                <a:srgbClr val="E0EDFC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905-4F4C-B665-072A453D53F8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Da</c:v>
                </c:pt>
                <c:pt idx="1">
                  <c:v>Ne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0.10638297872340402</c:v>
                </c:pt>
                <c:pt idx="1">
                  <c:v>0.88652482269503508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905-4F4C-B665-072A453D53F8}"/>
            </c:ext>
          </c:extLst>
        </c:ser>
        <c:dLbls/>
        <c:firstSliceAng val="0"/>
      </c:pieChart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plotArea>
      <c:layout>
        <c:manualLayout>
          <c:layoutTarget val="inner"/>
          <c:xMode val="edge"/>
          <c:yMode val="edge"/>
          <c:x val="0.27069868295185234"/>
          <c:y val="0.26636208696525138"/>
          <c:w val="0.45860263409629554"/>
          <c:h val="0.56472231737848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Obavezne edukacije u organizaciji</c:v>
                </c:pt>
              </c:strCache>
            </c:strRef>
          </c:tx>
          <c:spPr>
            <a:solidFill>
              <a:srgbClr val="E0EDFC"/>
            </a:solidFill>
          </c:spPr>
          <c:dPt>
            <c:idx val="0"/>
            <c:spPr>
              <a:solidFill>
                <a:srgbClr val="0A3E78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DDA-4BF0-8D46-0DFAE232E9F4}"/>
              </c:ext>
            </c:extLst>
          </c:dPt>
          <c:dPt>
            <c:idx val="1"/>
            <c:spPr>
              <a:solidFill>
                <a:srgbClr val="E0EDFC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DDA-4BF0-8D46-0DFAE232E9F4}"/>
              </c:ext>
            </c:extLst>
          </c:dPt>
          <c:dLbls>
            <c:dLbl>
              <c:idx val="0"/>
              <c:layout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DDA-4BF0-8D46-0DFAE232E9F4}"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DDA-4BF0-8D46-0DFAE232E9F4}"/>
                </c:ext>
              </c:extLst>
            </c:dLbl>
            <c:delete val="1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Da</c:v>
                </c:pt>
                <c:pt idx="1">
                  <c:v>Ne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7.09219858156028E-2</c:v>
                </c:pt>
                <c:pt idx="1">
                  <c:v>0.90780141843971618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DDA-4BF0-8D46-0DFAE232E9F4}"/>
            </c:ext>
          </c:extLst>
        </c:ser>
        <c:dLbls/>
        <c:firstSliceAng val="0"/>
      </c:pieChart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plotArea>
      <c:layout>
        <c:manualLayout>
          <c:layoutTarget val="inner"/>
          <c:xMode val="edge"/>
          <c:yMode val="edge"/>
          <c:x val="0.26733711064654936"/>
          <c:y val="0.25808322085700608"/>
          <c:w val="0.46532577870690112"/>
          <c:h val="0.5730011834867259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Ulaganje organizacije u informisanje</c:v>
                </c:pt>
              </c:strCache>
            </c:strRef>
          </c:tx>
          <c:spPr>
            <a:solidFill>
              <a:srgbClr val="E0EDFC"/>
            </a:solidFill>
          </c:spPr>
          <c:dPt>
            <c:idx val="0"/>
            <c:spPr>
              <a:solidFill>
                <a:srgbClr val="0A3E78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3F6-43FB-A29C-96E917ABA266}"/>
              </c:ext>
            </c:extLst>
          </c:dPt>
          <c:dPt>
            <c:idx val="1"/>
            <c:spPr>
              <a:solidFill>
                <a:srgbClr val="E0EDFC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3F6-43FB-A29C-96E917ABA266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Da</c:v>
                </c:pt>
                <c:pt idx="1">
                  <c:v>Ne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0.34751773049645401</c:v>
                </c:pt>
                <c:pt idx="1">
                  <c:v>0.65248226950354604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3F6-43FB-A29C-96E917ABA266}"/>
            </c:ext>
          </c:extLst>
        </c:ser>
        <c:dLbls/>
        <c:firstSliceAng val="0"/>
      </c:pieChart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E0B0E9-975B-49A3-981B-B5229052D360}" type="datetimeFigureOut">
              <a:rPr lang="en-US" smtClean="0"/>
              <a:pPr/>
              <a:t>12-Apr-19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72B31B-5975-424D-8E01-E5DD82F9E2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3307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6"/>
          <p:cNvSpPr/>
          <p:nvPr userDrawn="1"/>
        </p:nvSpPr>
        <p:spPr>
          <a:xfrm>
            <a:off x="1" y="845840"/>
            <a:ext cx="9025003" cy="72008"/>
          </a:xfrm>
          <a:prstGeom prst="rect">
            <a:avLst/>
          </a:prstGeom>
          <a:solidFill>
            <a:srgbClr val="0A3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>
              <a:solidFill>
                <a:prstClr val="white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0448" y="-171400"/>
            <a:ext cx="10444064" cy="1143000"/>
          </a:xfrm>
        </p:spPr>
        <p:txBody>
          <a:bodyPr/>
          <a:lstStyle/>
          <a:p>
            <a:r>
              <a:rPr lang="nl-NL" dirty="0"/>
              <a:t>Klik om de stijl te bewerken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B2F0D-7A53-4D4E-8F2F-CDBC8F9FD6AC}" type="datetime1">
              <a:rPr lang="en-US" smtClean="0">
                <a:solidFill>
                  <a:prstClr val="white"/>
                </a:solidFill>
              </a:rPr>
              <a:pPr/>
              <a:t>12-Apr-19</a:t>
            </a:fld>
            <a:endParaRPr lang="nl-BE">
              <a:solidFill>
                <a:prstClr val="white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r-Latn-RS" dirty="0">
                <a:solidFill>
                  <a:prstClr val="white"/>
                </a:solidFill>
              </a:rPr>
              <a:t>CAS SEE</a:t>
            </a:r>
            <a:endParaRPr lang="nl-BE" dirty="0">
              <a:solidFill>
                <a:prstClr val="white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CA5D-07E4-4E31-A12B-5028E6CCF51B}" type="slidenum">
              <a:rPr lang="nl-BE" smtClean="0">
                <a:solidFill>
                  <a:prstClr val="white"/>
                </a:solidFill>
              </a:rPr>
              <a:pPr/>
              <a:t>‹#›</a:t>
            </a:fld>
            <a:endParaRPr lang="nl-BE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920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6"/>
          <p:cNvSpPr/>
          <p:nvPr userDrawn="1"/>
        </p:nvSpPr>
        <p:spPr>
          <a:xfrm>
            <a:off x="1" y="1115616"/>
            <a:ext cx="9025003" cy="72008"/>
          </a:xfrm>
          <a:prstGeom prst="rect">
            <a:avLst/>
          </a:prstGeom>
          <a:solidFill>
            <a:srgbClr val="0A3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>
              <a:solidFill>
                <a:prstClr val="white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260448" y="-27384"/>
            <a:ext cx="10444064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nl-NL" dirty="0"/>
              <a:t>Klik om de stijl te bewerken</a:t>
            </a:r>
            <a:br>
              <a:rPr lang="nl-NL" dirty="0"/>
            </a:br>
            <a:r>
              <a:rPr lang="nl-NL" dirty="0"/>
              <a:t>Klik om de stijl te bewerken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7401-5E5F-4767-9029-FEF31D56A7C4}" type="datetime1">
              <a:rPr lang="en-US" smtClean="0">
                <a:solidFill>
                  <a:prstClr val="white"/>
                </a:solidFill>
              </a:rPr>
              <a:pPr/>
              <a:t>12-Apr-19</a:t>
            </a:fld>
            <a:endParaRPr lang="nl-BE">
              <a:solidFill>
                <a:prstClr val="white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r-Latn-RS" dirty="0">
                <a:solidFill>
                  <a:prstClr val="white"/>
                </a:solidFill>
              </a:rPr>
              <a:t>CAS SEE</a:t>
            </a:r>
            <a:endParaRPr lang="nl-BE" dirty="0">
              <a:solidFill>
                <a:prstClr val="white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CA5D-07E4-4E31-A12B-5028E6CCF51B}" type="slidenum">
              <a:rPr lang="nl-BE" smtClean="0">
                <a:solidFill>
                  <a:prstClr val="white"/>
                </a:solidFill>
              </a:rPr>
              <a:pPr/>
              <a:t>‹#›</a:t>
            </a:fld>
            <a:endParaRPr lang="nl-BE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7376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 userDrawn="1">
            <p:ph type="ctrTitle"/>
          </p:nvPr>
        </p:nvSpPr>
        <p:spPr>
          <a:xfrm>
            <a:off x="914400" y="2996927"/>
            <a:ext cx="10363200" cy="1470025"/>
          </a:xfrm>
        </p:spPr>
        <p:txBody>
          <a:bodyPr>
            <a:normAutofit/>
          </a:bodyPr>
          <a:lstStyle>
            <a:lvl1pPr>
              <a:defRPr sz="4400" b="0" baseline="0"/>
            </a:lvl1pPr>
          </a:lstStyle>
          <a:p>
            <a:pPr algn="l"/>
            <a:endParaRPr lang="nl-NL" dirty="0"/>
          </a:p>
        </p:txBody>
      </p:sp>
      <p:sp>
        <p:nvSpPr>
          <p:cNvPr id="13" name="Tijdelijke aanduiding voor datum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C7FF-3773-46DB-A63B-489E21062995}" type="datetime1">
              <a:rPr lang="en-US" smtClean="0">
                <a:solidFill>
                  <a:prstClr val="white"/>
                </a:solidFill>
              </a:rPr>
              <a:pPr/>
              <a:t>12-Apr-19</a:t>
            </a:fld>
            <a:endParaRPr lang="nl-BE">
              <a:solidFill>
                <a:prstClr val="white"/>
              </a:solidFill>
            </a:endParaRPr>
          </a:p>
        </p:txBody>
      </p:sp>
      <p:sp>
        <p:nvSpPr>
          <p:cNvPr id="14" name="Tijdelijke aanduiding voor dianumm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4ACA5D-07E4-4E31-A12B-5028E6CCF51B}" type="slidenum">
              <a:rPr lang="nl-BE" smtClean="0">
                <a:solidFill>
                  <a:prstClr val="white"/>
                </a:solidFill>
              </a:rPr>
              <a:pPr/>
              <a:t>‹#›</a:t>
            </a:fld>
            <a:endParaRPr lang="nl-BE">
              <a:solidFill>
                <a:prstClr val="white"/>
              </a:solidFill>
            </a:endParaRPr>
          </a:p>
        </p:txBody>
      </p:sp>
      <p:sp>
        <p:nvSpPr>
          <p:cNvPr id="15" name="Tijdelijke aanduiding voor voettekst 1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r-Latn-RS" dirty="0">
                <a:solidFill>
                  <a:prstClr val="white"/>
                </a:solidFill>
              </a:rPr>
              <a:t>CAS SEE</a:t>
            </a:r>
            <a:endParaRPr lang="nl-BE" dirty="0">
              <a:solidFill>
                <a:prstClr val="white"/>
              </a:solidFill>
            </a:endParaRPr>
          </a:p>
        </p:txBody>
      </p:sp>
      <p:sp>
        <p:nvSpPr>
          <p:cNvPr id="20" name="Tijdelijke aanduiding voor tekst 19"/>
          <p:cNvSpPr>
            <a:spLocks noGrp="1"/>
          </p:cNvSpPr>
          <p:nvPr>
            <p:ph type="body" sz="quarter" idx="13"/>
          </p:nvPr>
        </p:nvSpPr>
        <p:spPr>
          <a:xfrm>
            <a:off x="431373" y="5157812"/>
            <a:ext cx="10369551" cy="1079500"/>
          </a:xfrm>
        </p:spPr>
        <p:txBody>
          <a:bodyPr lIns="0">
            <a:normAutofit/>
          </a:bodyPr>
          <a:lstStyle>
            <a:lvl2pPr>
              <a:buNone/>
              <a:defRPr sz="1800" baseline="0"/>
            </a:lvl2pPr>
            <a:lvl4pPr>
              <a:buNone/>
              <a:defRPr/>
            </a:lvl4pPr>
          </a:lstStyle>
          <a:p>
            <a:pPr lvl="1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xmlns="" val="3163855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2E97C-F859-450A-99FD-ED7CE0DBBBDC}" type="datetime1">
              <a:rPr lang="en-US" smtClean="0">
                <a:solidFill>
                  <a:prstClr val="white"/>
                </a:solidFill>
              </a:rPr>
              <a:pPr/>
              <a:t>12-Apr-19</a:t>
            </a:fld>
            <a:endParaRPr lang="nl-BE">
              <a:solidFill>
                <a:prstClr val="white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r-Latn-RS" dirty="0">
                <a:solidFill>
                  <a:prstClr val="white"/>
                </a:solidFill>
              </a:rPr>
              <a:t>CAS SEE</a:t>
            </a:r>
            <a:endParaRPr lang="nl-BE" dirty="0">
              <a:solidFill>
                <a:prstClr val="white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CA5D-07E4-4E31-A12B-5028E6CCF51B}" type="slidenum">
              <a:rPr lang="nl-BE" smtClean="0">
                <a:solidFill>
                  <a:prstClr val="white"/>
                </a:solidFill>
              </a:rPr>
              <a:pPr/>
              <a:t>‹#›</a:t>
            </a:fld>
            <a:endParaRPr lang="nl-BE">
              <a:solidFill>
                <a:prstClr val="white"/>
              </a:solidFill>
            </a:endParaRPr>
          </a:p>
        </p:txBody>
      </p:sp>
      <p:sp>
        <p:nvSpPr>
          <p:cNvPr id="7" name="Afgeronde rechthoek 6"/>
          <p:cNvSpPr/>
          <p:nvPr userDrawn="1"/>
        </p:nvSpPr>
        <p:spPr>
          <a:xfrm>
            <a:off x="1229" y="2492896"/>
            <a:ext cx="6862859" cy="866478"/>
          </a:xfrm>
          <a:custGeom>
            <a:avLst/>
            <a:gdLst>
              <a:gd name="connsiteX0" fmla="*/ 0 w 5544616"/>
              <a:gd name="connsiteY0" fmla="*/ 424790 h 864096"/>
              <a:gd name="connsiteX1" fmla="*/ 424790 w 5544616"/>
              <a:gd name="connsiteY1" fmla="*/ 0 h 864096"/>
              <a:gd name="connsiteX2" fmla="*/ 5119826 w 5544616"/>
              <a:gd name="connsiteY2" fmla="*/ 0 h 864096"/>
              <a:gd name="connsiteX3" fmla="*/ 5544616 w 5544616"/>
              <a:gd name="connsiteY3" fmla="*/ 424790 h 864096"/>
              <a:gd name="connsiteX4" fmla="*/ 5544616 w 5544616"/>
              <a:gd name="connsiteY4" fmla="*/ 439306 h 864096"/>
              <a:gd name="connsiteX5" fmla="*/ 5119826 w 5544616"/>
              <a:gd name="connsiteY5" fmla="*/ 864096 h 864096"/>
              <a:gd name="connsiteX6" fmla="*/ 424790 w 5544616"/>
              <a:gd name="connsiteY6" fmla="*/ 864096 h 864096"/>
              <a:gd name="connsiteX7" fmla="*/ 0 w 5544616"/>
              <a:gd name="connsiteY7" fmla="*/ 439306 h 864096"/>
              <a:gd name="connsiteX8" fmla="*/ 0 w 5544616"/>
              <a:gd name="connsiteY8" fmla="*/ 424790 h 864096"/>
              <a:gd name="connsiteX0" fmla="*/ 431800 w 5544616"/>
              <a:gd name="connsiteY0" fmla="*/ 450190 h 864096"/>
              <a:gd name="connsiteX1" fmla="*/ 424790 w 5544616"/>
              <a:gd name="connsiteY1" fmla="*/ 0 h 864096"/>
              <a:gd name="connsiteX2" fmla="*/ 5119826 w 5544616"/>
              <a:gd name="connsiteY2" fmla="*/ 0 h 864096"/>
              <a:gd name="connsiteX3" fmla="*/ 5544616 w 5544616"/>
              <a:gd name="connsiteY3" fmla="*/ 424790 h 864096"/>
              <a:gd name="connsiteX4" fmla="*/ 5544616 w 5544616"/>
              <a:gd name="connsiteY4" fmla="*/ 439306 h 864096"/>
              <a:gd name="connsiteX5" fmla="*/ 5119826 w 5544616"/>
              <a:gd name="connsiteY5" fmla="*/ 864096 h 864096"/>
              <a:gd name="connsiteX6" fmla="*/ 424790 w 5544616"/>
              <a:gd name="connsiteY6" fmla="*/ 864096 h 864096"/>
              <a:gd name="connsiteX7" fmla="*/ 0 w 5544616"/>
              <a:gd name="connsiteY7" fmla="*/ 439306 h 864096"/>
              <a:gd name="connsiteX8" fmla="*/ 431800 w 5544616"/>
              <a:gd name="connsiteY8" fmla="*/ 450190 h 864096"/>
              <a:gd name="connsiteX0" fmla="*/ 431800 w 5544616"/>
              <a:gd name="connsiteY0" fmla="*/ 450696 h 864602"/>
              <a:gd name="connsiteX1" fmla="*/ 424790 w 5544616"/>
              <a:gd name="connsiteY1" fmla="*/ 506 h 864602"/>
              <a:gd name="connsiteX2" fmla="*/ 5119826 w 5544616"/>
              <a:gd name="connsiteY2" fmla="*/ 506 h 864602"/>
              <a:gd name="connsiteX3" fmla="*/ 5544616 w 5544616"/>
              <a:gd name="connsiteY3" fmla="*/ 425296 h 864602"/>
              <a:gd name="connsiteX4" fmla="*/ 5544616 w 5544616"/>
              <a:gd name="connsiteY4" fmla="*/ 439812 h 864602"/>
              <a:gd name="connsiteX5" fmla="*/ 5119826 w 5544616"/>
              <a:gd name="connsiteY5" fmla="*/ 864602 h 864602"/>
              <a:gd name="connsiteX6" fmla="*/ 424790 w 5544616"/>
              <a:gd name="connsiteY6" fmla="*/ 864602 h 864602"/>
              <a:gd name="connsiteX7" fmla="*/ 0 w 5544616"/>
              <a:gd name="connsiteY7" fmla="*/ 439812 h 864602"/>
              <a:gd name="connsiteX8" fmla="*/ 431800 w 5544616"/>
              <a:gd name="connsiteY8" fmla="*/ 450696 h 864602"/>
              <a:gd name="connsiteX0" fmla="*/ 431800 w 5544616"/>
              <a:gd name="connsiteY0" fmla="*/ 450696 h 864602"/>
              <a:gd name="connsiteX1" fmla="*/ 398596 w 5544616"/>
              <a:gd name="connsiteY1" fmla="*/ 506 h 864602"/>
              <a:gd name="connsiteX2" fmla="*/ 5119826 w 5544616"/>
              <a:gd name="connsiteY2" fmla="*/ 506 h 864602"/>
              <a:gd name="connsiteX3" fmla="*/ 5544616 w 5544616"/>
              <a:gd name="connsiteY3" fmla="*/ 425296 h 864602"/>
              <a:gd name="connsiteX4" fmla="*/ 5544616 w 5544616"/>
              <a:gd name="connsiteY4" fmla="*/ 439812 h 864602"/>
              <a:gd name="connsiteX5" fmla="*/ 5119826 w 5544616"/>
              <a:gd name="connsiteY5" fmla="*/ 864602 h 864602"/>
              <a:gd name="connsiteX6" fmla="*/ 424790 w 5544616"/>
              <a:gd name="connsiteY6" fmla="*/ 864602 h 864602"/>
              <a:gd name="connsiteX7" fmla="*/ 0 w 5544616"/>
              <a:gd name="connsiteY7" fmla="*/ 439812 h 864602"/>
              <a:gd name="connsiteX8" fmla="*/ 431800 w 5544616"/>
              <a:gd name="connsiteY8" fmla="*/ 450696 h 864602"/>
              <a:gd name="connsiteX0" fmla="*/ 431800 w 5544616"/>
              <a:gd name="connsiteY0" fmla="*/ 450190 h 864096"/>
              <a:gd name="connsiteX1" fmla="*/ 398596 w 5544616"/>
              <a:gd name="connsiteY1" fmla="*/ 0 h 864096"/>
              <a:gd name="connsiteX2" fmla="*/ 5119826 w 5544616"/>
              <a:gd name="connsiteY2" fmla="*/ 0 h 864096"/>
              <a:gd name="connsiteX3" fmla="*/ 5544616 w 5544616"/>
              <a:gd name="connsiteY3" fmla="*/ 424790 h 864096"/>
              <a:gd name="connsiteX4" fmla="*/ 5544616 w 5544616"/>
              <a:gd name="connsiteY4" fmla="*/ 439306 h 864096"/>
              <a:gd name="connsiteX5" fmla="*/ 5119826 w 5544616"/>
              <a:gd name="connsiteY5" fmla="*/ 864096 h 864096"/>
              <a:gd name="connsiteX6" fmla="*/ 424790 w 5544616"/>
              <a:gd name="connsiteY6" fmla="*/ 864096 h 864096"/>
              <a:gd name="connsiteX7" fmla="*/ 0 w 5544616"/>
              <a:gd name="connsiteY7" fmla="*/ 439306 h 864096"/>
              <a:gd name="connsiteX8" fmla="*/ 431800 w 5544616"/>
              <a:gd name="connsiteY8" fmla="*/ 450190 h 864096"/>
              <a:gd name="connsiteX0" fmla="*/ 393700 w 5544616"/>
              <a:gd name="connsiteY0" fmla="*/ 450190 h 864096"/>
              <a:gd name="connsiteX1" fmla="*/ 398596 w 5544616"/>
              <a:gd name="connsiteY1" fmla="*/ 0 h 864096"/>
              <a:gd name="connsiteX2" fmla="*/ 5119826 w 5544616"/>
              <a:gd name="connsiteY2" fmla="*/ 0 h 864096"/>
              <a:gd name="connsiteX3" fmla="*/ 5544616 w 5544616"/>
              <a:gd name="connsiteY3" fmla="*/ 424790 h 864096"/>
              <a:gd name="connsiteX4" fmla="*/ 5544616 w 5544616"/>
              <a:gd name="connsiteY4" fmla="*/ 439306 h 864096"/>
              <a:gd name="connsiteX5" fmla="*/ 5119826 w 5544616"/>
              <a:gd name="connsiteY5" fmla="*/ 864096 h 864096"/>
              <a:gd name="connsiteX6" fmla="*/ 424790 w 5544616"/>
              <a:gd name="connsiteY6" fmla="*/ 864096 h 864096"/>
              <a:gd name="connsiteX7" fmla="*/ 0 w 5544616"/>
              <a:gd name="connsiteY7" fmla="*/ 439306 h 864096"/>
              <a:gd name="connsiteX8" fmla="*/ 393700 w 5544616"/>
              <a:gd name="connsiteY8" fmla="*/ 450190 h 864096"/>
              <a:gd name="connsiteX0" fmla="*/ 326233 w 5477149"/>
              <a:gd name="connsiteY0" fmla="*/ 450190 h 864096"/>
              <a:gd name="connsiteX1" fmla="*/ 331129 w 5477149"/>
              <a:gd name="connsiteY1" fmla="*/ 0 h 864096"/>
              <a:gd name="connsiteX2" fmla="*/ 5052359 w 5477149"/>
              <a:gd name="connsiteY2" fmla="*/ 0 h 864096"/>
              <a:gd name="connsiteX3" fmla="*/ 5477149 w 5477149"/>
              <a:gd name="connsiteY3" fmla="*/ 424790 h 864096"/>
              <a:gd name="connsiteX4" fmla="*/ 5477149 w 5477149"/>
              <a:gd name="connsiteY4" fmla="*/ 439306 h 864096"/>
              <a:gd name="connsiteX5" fmla="*/ 5052359 w 5477149"/>
              <a:gd name="connsiteY5" fmla="*/ 864096 h 864096"/>
              <a:gd name="connsiteX6" fmla="*/ 357323 w 5477149"/>
              <a:gd name="connsiteY6" fmla="*/ 864096 h 864096"/>
              <a:gd name="connsiteX7" fmla="*/ 326233 w 5477149"/>
              <a:gd name="connsiteY7" fmla="*/ 450190 h 864096"/>
              <a:gd name="connsiteX0" fmla="*/ 345487 w 5496403"/>
              <a:gd name="connsiteY0" fmla="*/ 450190 h 866478"/>
              <a:gd name="connsiteX1" fmla="*/ 350383 w 5496403"/>
              <a:gd name="connsiteY1" fmla="*/ 0 h 866478"/>
              <a:gd name="connsiteX2" fmla="*/ 5071613 w 5496403"/>
              <a:gd name="connsiteY2" fmla="*/ 0 h 866478"/>
              <a:gd name="connsiteX3" fmla="*/ 5496403 w 5496403"/>
              <a:gd name="connsiteY3" fmla="*/ 424790 h 866478"/>
              <a:gd name="connsiteX4" fmla="*/ 5496403 w 5496403"/>
              <a:gd name="connsiteY4" fmla="*/ 439306 h 866478"/>
              <a:gd name="connsiteX5" fmla="*/ 5071613 w 5496403"/>
              <a:gd name="connsiteY5" fmla="*/ 864096 h 866478"/>
              <a:gd name="connsiteX6" fmla="*/ 350383 w 5496403"/>
              <a:gd name="connsiteY6" fmla="*/ 866478 h 866478"/>
              <a:gd name="connsiteX7" fmla="*/ 345487 w 5496403"/>
              <a:gd name="connsiteY7" fmla="*/ 450190 h 866478"/>
              <a:gd name="connsiteX0" fmla="*/ 347801 w 5498717"/>
              <a:gd name="connsiteY0" fmla="*/ 450190 h 866478"/>
              <a:gd name="connsiteX1" fmla="*/ 352697 w 5498717"/>
              <a:gd name="connsiteY1" fmla="*/ 0 h 866478"/>
              <a:gd name="connsiteX2" fmla="*/ 5073927 w 5498717"/>
              <a:gd name="connsiteY2" fmla="*/ 0 h 866478"/>
              <a:gd name="connsiteX3" fmla="*/ 5498717 w 5498717"/>
              <a:gd name="connsiteY3" fmla="*/ 424790 h 866478"/>
              <a:gd name="connsiteX4" fmla="*/ 5498717 w 5498717"/>
              <a:gd name="connsiteY4" fmla="*/ 439306 h 866478"/>
              <a:gd name="connsiteX5" fmla="*/ 5073927 w 5498717"/>
              <a:gd name="connsiteY5" fmla="*/ 864096 h 866478"/>
              <a:gd name="connsiteX6" fmla="*/ 352697 w 5498717"/>
              <a:gd name="connsiteY6" fmla="*/ 866478 h 866478"/>
              <a:gd name="connsiteX7" fmla="*/ 347801 w 5498717"/>
              <a:gd name="connsiteY7" fmla="*/ 450190 h 866478"/>
              <a:gd name="connsiteX0" fmla="*/ 0 w 5150916"/>
              <a:gd name="connsiteY0" fmla="*/ 450190 h 866478"/>
              <a:gd name="connsiteX1" fmla="*/ 4896 w 5150916"/>
              <a:gd name="connsiteY1" fmla="*/ 0 h 866478"/>
              <a:gd name="connsiteX2" fmla="*/ 4726126 w 5150916"/>
              <a:gd name="connsiteY2" fmla="*/ 0 h 866478"/>
              <a:gd name="connsiteX3" fmla="*/ 5150916 w 5150916"/>
              <a:gd name="connsiteY3" fmla="*/ 424790 h 866478"/>
              <a:gd name="connsiteX4" fmla="*/ 5150916 w 5150916"/>
              <a:gd name="connsiteY4" fmla="*/ 439306 h 866478"/>
              <a:gd name="connsiteX5" fmla="*/ 4726126 w 5150916"/>
              <a:gd name="connsiteY5" fmla="*/ 864096 h 866478"/>
              <a:gd name="connsiteX6" fmla="*/ 4896 w 5150916"/>
              <a:gd name="connsiteY6" fmla="*/ 866478 h 866478"/>
              <a:gd name="connsiteX7" fmla="*/ 0 w 5150916"/>
              <a:gd name="connsiteY7" fmla="*/ 450190 h 866478"/>
              <a:gd name="connsiteX0" fmla="*/ 0 w 5150916"/>
              <a:gd name="connsiteY0" fmla="*/ 450190 h 866478"/>
              <a:gd name="connsiteX1" fmla="*/ 4896 w 5150916"/>
              <a:gd name="connsiteY1" fmla="*/ 0 h 866478"/>
              <a:gd name="connsiteX2" fmla="*/ 4726126 w 5150916"/>
              <a:gd name="connsiteY2" fmla="*/ 0 h 866478"/>
              <a:gd name="connsiteX3" fmla="*/ 5150916 w 5150916"/>
              <a:gd name="connsiteY3" fmla="*/ 424790 h 866478"/>
              <a:gd name="connsiteX4" fmla="*/ 5150916 w 5150916"/>
              <a:gd name="connsiteY4" fmla="*/ 439306 h 866478"/>
              <a:gd name="connsiteX5" fmla="*/ 4726126 w 5150916"/>
              <a:gd name="connsiteY5" fmla="*/ 864096 h 866478"/>
              <a:gd name="connsiteX6" fmla="*/ 4896 w 5150916"/>
              <a:gd name="connsiteY6" fmla="*/ 866478 h 866478"/>
              <a:gd name="connsiteX7" fmla="*/ 0 w 5150916"/>
              <a:gd name="connsiteY7" fmla="*/ 450190 h 866478"/>
              <a:gd name="connsiteX0" fmla="*/ 346461 w 5497377"/>
              <a:gd name="connsiteY0" fmla="*/ 450190 h 866478"/>
              <a:gd name="connsiteX1" fmla="*/ 351357 w 5497377"/>
              <a:gd name="connsiteY1" fmla="*/ 0 h 866478"/>
              <a:gd name="connsiteX2" fmla="*/ 5072587 w 5497377"/>
              <a:gd name="connsiteY2" fmla="*/ 0 h 866478"/>
              <a:gd name="connsiteX3" fmla="*/ 5497377 w 5497377"/>
              <a:gd name="connsiteY3" fmla="*/ 424790 h 866478"/>
              <a:gd name="connsiteX4" fmla="*/ 5497377 w 5497377"/>
              <a:gd name="connsiteY4" fmla="*/ 439306 h 866478"/>
              <a:gd name="connsiteX5" fmla="*/ 5072587 w 5497377"/>
              <a:gd name="connsiteY5" fmla="*/ 864096 h 866478"/>
              <a:gd name="connsiteX6" fmla="*/ 351357 w 5497377"/>
              <a:gd name="connsiteY6" fmla="*/ 866478 h 866478"/>
              <a:gd name="connsiteX7" fmla="*/ 346461 w 5497377"/>
              <a:gd name="connsiteY7" fmla="*/ 450190 h 866478"/>
              <a:gd name="connsiteX0" fmla="*/ 346461 w 5497377"/>
              <a:gd name="connsiteY0" fmla="*/ 450190 h 866478"/>
              <a:gd name="connsiteX1" fmla="*/ 351357 w 5497377"/>
              <a:gd name="connsiteY1" fmla="*/ 0 h 866478"/>
              <a:gd name="connsiteX2" fmla="*/ 5072587 w 5497377"/>
              <a:gd name="connsiteY2" fmla="*/ 0 h 866478"/>
              <a:gd name="connsiteX3" fmla="*/ 5497377 w 5497377"/>
              <a:gd name="connsiteY3" fmla="*/ 424790 h 866478"/>
              <a:gd name="connsiteX4" fmla="*/ 5497377 w 5497377"/>
              <a:gd name="connsiteY4" fmla="*/ 439306 h 866478"/>
              <a:gd name="connsiteX5" fmla="*/ 5072587 w 5497377"/>
              <a:gd name="connsiteY5" fmla="*/ 864096 h 866478"/>
              <a:gd name="connsiteX6" fmla="*/ 351357 w 5497377"/>
              <a:gd name="connsiteY6" fmla="*/ 866478 h 866478"/>
              <a:gd name="connsiteX7" fmla="*/ 346461 w 5497377"/>
              <a:gd name="connsiteY7" fmla="*/ 450190 h 866478"/>
              <a:gd name="connsiteX0" fmla="*/ 0 w 5150916"/>
              <a:gd name="connsiteY0" fmla="*/ 450190 h 866478"/>
              <a:gd name="connsiteX1" fmla="*/ 4896 w 5150916"/>
              <a:gd name="connsiteY1" fmla="*/ 0 h 866478"/>
              <a:gd name="connsiteX2" fmla="*/ 4726126 w 5150916"/>
              <a:gd name="connsiteY2" fmla="*/ 0 h 866478"/>
              <a:gd name="connsiteX3" fmla="*/ 5150916 w 5150916"/>
              <a:gd name="connsiteY3" fmla="*/ 424790 h 866478"/>
              <a:gd name="connsiteX4" fmla="*/ 5150916 w 5150916"/>
              <a:gd name="connsiteY4" fmla="*/ 439306 h 866478"/>
              <a:gd name="connsiteX5" fmla="*/ 4726126 w 5150916"/>
              <a:gd name="connsiteY5" fmla="*/ 864096 h 866478"/>
              <a:gd name="connsiteX6" fmla="*/ 4896 w 5150916"/>
              <a:gd name="connsiteY6" fmla="*/ 866478 h 866478"/>
              <a:gd name="connsiteX7" fmla="*/ 0 w 5150916"/>
              <a:gd name="connsiteY7" fmla="*/ 450190 h 866478"/>
              <a:gd name="connsiteX0" fmla="*/ 990 w 5147144"/>
              <a:gd name="connsiteY0" fmla="*/ 452571 h 866478"/>
              <a:gd name="connsiteX1" fmla="*/ 1124 w 5147144"/>
              <a:gd name="connsiteY1" fmla="*/ 0 h 866478"/>
              <a:gd name="connsiteX2" fmla="*/ 4722354 w 5147144"/>
              <a:gd name="connsiteY2" fmla="*/ 0 h 866478"/>
              <a:gd name="connsiteX3" fmla="*/ 5147144 w 5147144"/>
              <a:gd name="connsiteY3" fmla="*/ 424790 h 866478"/>
              <a:gd name="connsiteX4" fmla="*/ 5147144 w 5147144"/>
              <a:gd name="connsiteY4" fmla="*/ 439306 h 866478"/>
              <a:gd name="connsiteX5" fmla="*/ 4722354 w 5147144"/>
              <a:gd name="connsiteY5" fmla="*/ 864096 h 866478"/>
              <a:gd name="connsiteX6" fmla="*/ 1124 w 5147144"/>
              <a:gd name="connsiteY6" fmla="*/ 866478 h 866478"/>
              <a:gd name="connsiteX7" fmla="*/ 990 w 5147144"/>
              <a:gd name="connsiteY7" fmla="*/ 452571 h 866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47144" h="866478">
                <a:moveTo>
                  <a:pt x="990" y="452571"/>
                </a:moveTo>
                <a:cubicBezTo>
                  <a:pt x="990" y="217966"/>
                  <a:pt x="3057" y="1588"/>
                  <a:pt x="1124" y="0"/>
                </a:cubicBezTo>
                <a:lnTo>
                  <a:pt x="4722354" y="0"/>
                </a:lnTo>
                <a:cubicBezTo>
                  <a:pt x="4956959" y="0"/>
                  <a:pt x="5147144" y="190185"/>
                  <a:pt x="5147144" y="424790"/>
                </a:cubicBezTo>
                <a:lnTo>
                  <a:pt x="5147144" y="439306"/>
                </a:lnTo>
                <a:cubicBezTo>
                  <a:pt x="5147144" y="673911"/>
                  <a:pt x="4956959" y="864096"/>
                  <a:pt x="4722354" y="864096"/>
                </a:cubicBezTo>
                <a:lnTo>
                  <a:pt x="1124" y="866478"/>
                </a:lnTo>
                <a:cubicBezTo>
                  <a:pt x="-1324" y="658334"/>
                  <a:pt x="990" y="687176"/>
                  <a:pt x="990" y="452571"/>
                </a:cubicBezTo>
                <a:close/>
              </a:path>
            </a:pathLst>
          </a:custGeom>
          <a:solidFill>
            <a:srgbClr val="0A3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rtlCol="0" anchor="ctr"/>
          <a:lstStyle/>
          <a:p>
            <a:endParaRPr lang="nl-BE" sz="3200" dirty="0">
              <a:solidFill>
                <a:prstClr val="white"/>
              </a:solidFill>
            </a:endParaRPr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quarter" idx="13"/>
          </p:nvPr>
        </p:nvSpPr>
        <p:spPr>
          <a:xfrm>
            <a:off x="143339" y="2636912"/>
            <a:ext cx="6769100" cy="1008062"/>
          </a:xfrm>
        </p:spPr>
        <p:txBody>
          <a:bodyPr/>
          <a:lstStyle>
            <a:lvl1pPr>
              <a:buNone/>
              <a:defRPr b="1">
                <a:solidFill>
                  <a:schemeClr val="bg1"/>
                </a:solidFill>
              </a:defRPr>
            </a:lvl1pPr>
            <a:lvl2pPr marL="447675" indent="-285750">
              <a:buNone/>
              <a:defRPr b="1">
                <a:solidFill>
                  <a:schemeClr val="bg1"/>
                </a:solidFill>
              </a:defRPr>
            </a:lvl2pPr>
            <a:lvl3pPr>
              <a:defRPr b="1">
                <a:solidFill>
                  <a:schemeClr val="bg1"/>
                </a:solidFill>
              </a:defRPr>
            </a:lvl3pPr>
            <a:lvl4pPr>
              <a:buNone/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1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xmlns="" val="1715341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A24E0-6FAA-4D53-A6DA-6437B4FFD374}" type="datetime1">
              <a:rPr lang="en-US" smtClean="0">
                <a:solidFill>
                  <a:prstClr val="white"/>
                </a:solidFill>
              </a:rPr>
              <a:pPr/>
              <a:t>12-Apr-19</a:t>
            </a:fld>
            <a:endParaRPr lang="nl-BE">
              <a:solidFill>
                <a:prstClr val="white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r-Latn-RS" dirty="0">
                <a:solidFill>
                  <a:prstClr val="white"/>
                </a:solidFill>
              </a:rPr>
              <a:t>CAS SEE</a:t>
            </a:r>
            <a:endParaRPr lang="nl-BE" dirty="0">
              <a:solidFill>
                <a:prstClr val="white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CA5D-07E4-4E31-A12B-5028E6CCF51B}" type="slidenum">
              <a:rPr lang="nl-BE" smtClean="0">
                <a:solidFill>
                  <a:prstClr val="white"/>
                </a:solidFill>
              </a:rPr>
              <a:pPr/>
              <a:t>‹#›</a:t>
            </a:fld>
            <a:endParaRPr lang="nl-BE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369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BF87A-928F-4076-AB49-ABABF17D1906}" type="datetime1">
              <a:rPr lang="en-US" smtClean="0">
                <a:solidFill>
                  <a:prstClr val="white"/>
                </a:solidFill>
              </a:rPr>
              <a:pPr/>
              <a:t>12-Apr-19</a:t>
            </a:fld>
            <a:endParaRPr lang="nl-BE">
              <a:solidFill>
                <a:prstClr val="white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r-Latn-RS" dirty="0">
                <a:solidFill>
                  <a:prstClr val="white"/>
                </a:solidFill>
              </a:rPr>
              <a:t>CAS SEE</a:t>
            </a:r>
            <a:endParaRPr lang="nl-BE" dirty="0">
              <a:solidFill>
                <a:prstClr val="white"/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CA5D-07E4-4E31-A12B-5028E6CCF51B}" type="slidenum">
              <a:rPr lang="nl-BE" smtClean="0">
                <a:solidFill>
                  <a:prstClr val="white"/>
                </a:solidFill>
              </a:rPr>
              <a:pPr/>
              <a:t>‹#›</a:t>
            </a:fld>
            <a:endParaRPr lang="nl-BE">
              <a:solidFill>
                <a:prstClr val="white"/>
              </a:solidFill>
            </a:endParaRPr>
          </a:p>
        </p:txBody>
      </p:sp>
      <p:sp>
        <p:nvSpPr>
          <p:cNvPr id="12" name="Rechthoek 6"/>
          <p:cNvSpPr/>
          <p:nvPr userDrawn="1"/>
        </p:nvSpPr>
        <p:spPr>
          <a:xfrm>
            <a:off x="1" y="845840"/>
            <a:ext cx="9025003" cy="72008"/>
          </a:xfrm>
          <a:prstGeom prst="rect">
            <a:avLst/>
          </a:prstGeom>
          <a:solidFill>
            <a:srgbClr val="0A3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594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3C2B4-691B-486A-8D0E-71A6B011137D}" type="datetime1">
              <a:rPr lang="en-US" smtClean="0">
                <a:solidFill>
                  <a:prstClr val="white"/>
                </a:solidFill>
              </a:rPr>
              <a:pPr/>
              <a:t>12-Apr-19</a:t>
            </a:fld>
            <a:endParaRPr lang="nl-BE">
              <a:solidFill>
                <a:prstClr val="white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r-Latn-RS" dirty="0">
                <a:solidFill>
                  <a:prstClr val="white"/>
                </a:solidFill>
              </a:rPr>
              <a:t>CAS SEE</a:t>
            </a:r>
            <a:endParaRPr lang="nl-BE" dirty="0">
              <a:solidFill>
                <a:prstClr val="white"/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CA5D-07E4-4E31-A12B-5028E6CCF51B}" type="slidenum">
              <a:rPr lang="nl-BE" smtClean="0">
                <a:solidFill>
                  <a:prstClr val="white"/>
                </a:solidFill>
              </a:rPr>
              <a:pPr/>
              <a:t>‹#›</a:t>
            </a:fld>
            <a:endParaRPr lang="nl-BE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828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4"/>
          <p:cNvSpPr>
            <a:spLocks noGrp="1"/>
          </p:cNvSpPr>
          <p:nvPr>
            <p:ph type="title"/>
          </p:nvPr>
        </p:nvSpPr>
        <p:spPr>
          <a:xfrm>
            <a:off x="964019" y="0"/>
            <a:ext cx="10618381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063913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6525344"/>
            <a:ext cx="12192000" cy="332656"/>
          </a:xfrm>
          <a:prstGeom prst="rect">
            <a:avLst/>
          </a:prstGeom>
          <a:solidFill>
            <a:srgbClr val="0A3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>
              <a:solidFill>
                <a:prstClr val="white"/>
              </a:solidFill>
            </a:endParaRPr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260448" y="-171400"/>
            <a:ext cx="1044406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de stijl te bewerken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143339" y="652026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A7B07035-337C-46CD-840C-3DBBD9180C53}" type="datetime1">
              <a:rPr lang="en-US" smtClean="0">
                <a:solidFill>
                  <a:prstClr val="white"/>
                </a:solidFill>
              </a:rPr>
              <a:pPr/>
              <a:t>12-Apr-19</a:t>
            </a:fld>
            <a:endParaRPr lang="nl-BE" dirty="0">
              <a:solidFill>
                <a:prstClr val="white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52026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sr-Latn-RS" dirty="0">
                <a:solidFill>
                  <a:prstClr val="white"/>
                </a:solidFill>
              </a:rPr>
              <a:t>CAS SEE</a:t>
            </a:r>
            <a:endParaRPr lang="nl-BE" dirty="0">
              <a:solidFill>
                <a:prstClr val="white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168341" y="649287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734ACA5D-07E4-4E31-A12B-5028E6CCF51B}" type="slidenum">
              <a:rPr lang="nl-BE" smtClean="0">
                <a:solidFill>
                  <a:prstClr val="white"/>
                </a:solidFill>
              </a:rPr>
              <a:pPr/>
              <a:t>‹#›</a:t>
            </a:fld>
            <a:endParaRPr lang="nl-BE" dirty="0">
              <a:solidFill>
                <a:prstClr val="white"/>
              </a:solidFill>
            </a:endParaRPr>
          </a:p>
        </p:txBody>
      </p:sp>
      <p:pic>
        <p:nvPicPr>
          <p:cNvPr id="1026" name="Picture 2" descr="CAS SEE">
            <a:extLst>
              <a:ext uri="{FF2B5EF4-FFF2-40B4-BE49-F238E27FC236}">
                <a16:creationId xmlns:a16="http://schemas.microsoft.com/office/drawing/2014/main" xmlns="" id="{F0E4016C-A870-4901-88C9-7CE99F11AC1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934700" y="80963"/>
            <a:ext cx="1257300" cy="1559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35151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9" r:id="rId8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xmlns="" id="{E4328FFC-6CB6-473D-97E8-90A5BBE671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/>
              <a:t>Jeste li upoznati s Vašim radnim pravima?</a:t>
            </a:r>
            <a:r>
              <a:rPr lang="en-US" dirty="0"/>
              <a:t/>
            </a:r>
            <a:br>
              <a:rPr lang="en-US" dirty="0"/>
            </a:br>
            <a:r>
              <a:rPr lang="hr-HR" sz="3100" i="1" dirty="0"/>
              <a:t>Online upitnik o informisanosti mladih o njihovim radnim pravima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B404E28-0CA6-47B3-BD8E-EEC122152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B2F0D-7A53-4D4E-8F2F-CDBC8F9FD6AC}" type="datetime1">
              <a:rPr lang="en-US" smtClean="0">
                <a:solidFill>
                  <a:prstClr val="white"/>
                </a:solidFill>
              </a:rPr>
              <a:pPr/>
              <a:t>12-Apr-19</a:t>
            </a:fld>
            <a:endParaRPr lang="nl-BE">
              <a:solidFill>
                <a:prstClr val="white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6D005E3-E088-4578-AEF6-F0844DB70D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4ACA5D-07E4-4E31-A12B-5028E6CCF51B}" type="slidenum">
              <a:rPr lang="nl-BE" smtClean="0">
                <a:solidFill>
                  <a:prstClr val="white"/>
                </a:solidFill>
              </a:rPr>
              <a:pPr/>
              <a:t>1</a:t>
            </a:fld>
            <a:endParaRPr lang="nl-BE">
              <a:solidFill>
                <a:prstClr val="white"/>
              </a:solidFill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xmlns="" id="{AA038B16-EE0E-4BD4-A5F8-4DDCB0D9E3E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19175" y="5138762"/>
            <a:ext cx="9886524" cy="1079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sz="2800" dirty="0"/>
              <a:t>Izvještaj: Bosna i Hercegovina</a:t>
            </a:r>
            <a:endParaRPr lang="en-US" sz="2800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xmlns="" id="{279A0C2A-B838-4278-B56E-94C93B1A9DD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165600" y="6520262"/>
            <a:ext cx="3860800" cy="365125"/>
          </a:xfrm>
        </p:spPr>
        <p:txBody>
          <a:bodyPr/>
          <a:lstStyle/>
          <a:p>
            <a:r>
              <a:rPr lang="sr-Latn-RS">
                <a:solidFill>
                  <a:prstClr val="white"/>
                </a:solidFill>
              </a:rPr>
              <a:t>CAS SEE</a:t>
            </a:r>
            <a:endParaRPr lang="nl-BE" dirty="0">
              <a:solidFill>
                <a:prstClr val="white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4400" y="296635"/>
            <a:ext cx="76454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748967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811931-6331-461E-B431-B8C74A1E9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448" y="409302"/>
            <a:ext cx="10444064" cy="706313"/>
          </a:xfrm>
        </p:spPr>
        <p:txBody>
          <a:bodyPr>
            <a:normAutofit fontScale="90000"/>
          </a:bodyPr>
          <a:lstStyle/>
          <a:p>
            <a:r>
              <a:rPr lang="sr-Latn-RS" sz="2700" dirty="0"/>
              <a:t>Sindikalna organizacija vodeći je edukator radnika o zaštiti njihovih prava. </a:t>
            </a:r>
            <a:r>
              <a:rPr lang="hr-HR" sz="2700" dirty="0"/>
              <a:t>Savjetodavne službe informiraju i educiraju tek 3% ispitanika.</a:t>
            </a:r>
            <a:r>
              <a:rPr lang="en-BZ" dirty="0"/>
              <a:t/>
            </a:r>
            <a:br>
              <a:rPr lang="en-BZ" dirty="0"/>
            </a:b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A7F3510-BD9C-471F-B4BC-65078F65A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7401-5E5F-4767-9029-FEF31D56A7C4}" type="datetime1">
              <a:rPr lang="en-US" smtClean="0">
                <a:solidFill>
                  <a:prstClr val="white"/>
                </a:solidFill>
              </a:rPr>
              <a:pPr/>
              <a:t>12-Apr-19</a:t>
            </a:fld>
            <a:endParaRPr lang="nl-BE">
              <a:solidFill>
                <a:prstClr val="white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171C628-A5FE-41A3-A021-FF5544A54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>
                <a:solidFill>
                  <a:prstClr val="white"/>
                </a:solidFill>
              </a:rPr>
              <a:t>CAS SEE</a:t>
            </a:r>
            <a:endParaRPr lang="nl-BE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2DD51D9-46CA-49F1-AA24-33AE9040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CA5D-07E4-4E31-A12B-5028E6CCF51B}" type="slidenum">
              <a:rPr lang="nl-BE" smtClean="0">
                <a:solidFill>
                  <a:prstClr val="white"/>
                </a:solidFill>
              </a:rPr>
              <a:pPr/>
              <a:t>10</a:t>
            </a:fld>
            <a:endParaRPr lang="nl-BE">
              <a:solidFill>
                <a:prstClr val="white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2ECA0FA3-9B3D-45EC-B017-DC888A1DA570}"/>
              </a:ext>
            </a:extLst>
          </p:cNvPr>
          <p:cNvSpPr/>
          <p:nvPr/>
        </p:nvSpPr>
        <p:spPr>
          <a:xfrm>
            <a:off x="487049" y="1165447"/>
            <a:ext cx="70104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BZ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P1</a:t>
            </a:r>
            <a:r>
              <a:rPr lang="sr-Latn-RS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1</a:t>
            </a:r>
            <a:r>
              <a:rPr lang="en-BZ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. </a:t>
            </a:r>
            <a:r>
              <a:rPr lang="pt-BR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Koja organizacijska jedinica u Vašoj organizaciji edukuje zaposlene o zaštiti prava o radu?</a:t>
            </a:r>
            <a:endParaRPr lang="sr-Latn-RS" sz="1400" i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mbria" panose="02040503050406030204" pitchFamily="18" charset="0"/>
            </a:endParaRPr>
          </a:p>
          <a:p>
            <a:pPr marR="0" lv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pt-BR" sz="1400" i="1" dirty="0">
                <a:solidFill>
                  <a:srgbClr val="000000"/>
                </a:solidFill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P</a:t>
            </a:r>
            <a:r>
              <a:rPr lang="sr-Latn-RS" sz="1400" i="1" dirty="0">
                <a:solidFill>
                  <a:srgbClr val="000000"/>
                </a:solidFill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13. </a:t>
            </a:r>
            <a:r>
              <a:rPr lang="pl-PL" sz="1400" i="1" dirty="0">
                <a:solidFill>
                  <a:srgbClr val="000000"/>
                </a:solidFill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Koje su edukacije na ovu temu ponuđene?</a:t>
            </a:r>
            <a:endParaRPr lang="en-US" sz="16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xmlns="" id="{B80940C0-CD1F-43AA-9F49-15E8172AD1D6}"/>
              </a:ext>
            </a:extLst>
          </p:cNvPr>
          <p:cNvGraphicFramePr/>
          <p:nvPr>
            <p:extLst/>
          </p:nvPr>
        </p:nvGraphicFramePr>
        <p:xfrm>
          <a:off x="322889" y="1840049"/>
          <a:ext cx="5914223" cy="331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2" name="Picture 11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E12273A9-9BF6-4D13-81CC-8FC8C1CABEF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21129" y="2369457"/>
            <a:ext cx="5914223" cy="2971942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742A59C3-9670-49C6-BF95-150776591776}"/>
              </a:ext>
            </a:extLst>
          </p:cNvPr>
          <p:cNvSpPr/>
          <p:nvPr/>
        </p:nvSpPr>
        <p:spPr>
          <a:xfrm>
            <a:off x="8187402" y="1866900"/>
            <a:ext cx="22975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BZ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</a:rPr>
              <a:t>Ponuđene</a:t>
            </a:r>
            <a:r>
              <a:rPr lang="en-B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</a:rPr>
              <a:t> </a:t>
            </a:r>
            <a:r>
              <a:rPr lang="en-BZ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</a:rPr>
              <a:t>edukacije</a:t>
            </a:r>
            <a:endParaRPr lang="en-BZ" sz="20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mbria" panose="02040503050406030204" pitchFamily="18" charset="0"/>
            </a:endParaRPr>
          </a:p>
          <a:p>
            <a:pPr algn="ctr"/>
            <a:r>
              <a:rPr lang="en-BZ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</a:rPr>
              <a:t>(24% </a:t>
            </a:r>
            <a:r>
              <a:rPr lang="en-BZ" sz="1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</a:rPr>
              <a:t>dalo</a:t>
            </a:r>
            <a:r>
              <a:rPr lang="en-BZ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</a:rPr>
              <a:t> </a:t>
            </a:r>
            <a:r>
              <a:rPr lang="en-BZ" sz="1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</a:rPr>
              <a:t>odgovor</a:t>
            </a:r>
            <a:r>
              <a:rPr lang="en-BZ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</a:rPr>
              <a:t>)</a:t>
            </a:r>
            <a:endParaRPr lang="en-US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EBA33BE1-B58B-4D3D-AA99-7A5986577602}"/>
              </a:ext>
            </a:extLst>
          </p:cNvPr>
          <p:cNvSpPr/>
          <p:nvPr/>
        </p:nvSpPr>
        <p:spPr>
          <a:xfrm>
            <a:off x="388068" y="5467350"/>
            <a:ext cx="11415863" cy="8741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600" dirty="0">
                <a:solidFill>
                  <a:schemeClr val="tx1"/>
                </a:solidFill>
              </a:rPr>
              <a:t>Većina ispitanika (39%) smatra da je sindikalna organizacija vodeći edukator radnika o zaštiti njihovih radnih prava.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600" dirty="0">
                <a:solidFill>
                  <a:schemeClr val="tx1"/>
                </a:solidFill>
              </a:rPr>
              <a:t>Pravna služba educira ispitanike u 16% slučajeva, dok kardovska služba to radi u 13% slučajeva.</a:t>
            </a:r>
            <a:endParaRPr lang="en-BZ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600" dirty="0">
                <a:solidFill>
                  <a:schemeClr val="tx1"/>
                </a:solidFill>
              </a:rPr>
              <a:t>Čak 29% ispitanika nema izvor educiranja o ovoj temi u matičnoj organizaciji zaposlenja.</a:t>
            </a:r>
          </a:p>
        </p:txBody>
      </p:sp>
    </p:spTree>
    <p:extLst>
      <p:ext uri="{BB962C8B-B14F-4D97-AF65-F5344CB8AC3E}">
        <p14:creationId xmlns:p14="http://schemas.microsoft.com/office/powerpoint/2010/main" xmlns="" val="1438469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AD6DD1-67BA-43C7-9B9A-F40508B43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Gotovo polovina ispitanika doživjela je povredu radnih prava.</a:t>
            </a:r>
            <a:br>
              <a:rPr lang="hr-HR" sz="2400" dirty="0"/>
            </a:br>
            <a:r>
              <a:rPr lang="hr-HR" sz="2400" dirty="0"/>
              <a:t>U slučaju povrede prava, većina se obraća nadređenom.</a:t>
            </a:r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8D8E278-DA65-46F7-8BAB-EEECF96FC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7401-5E5F-4767-9029-FEF31D56A7C4}" type="datetime1">
              <a:rPr lang="en-US" smtClean="0">
                <a:solidFill>
                  <a:prstClr val="white"/>
                </a:solidFill>
              </a:rPr>
              <a:pPr/>
              <a:t>12-Apr-19</a:t>
            </a:fld>
            <a:endParaRPr lang="nl-BE">
              <a:solidFill>
                <a:prstClr val="white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7BDF0CF-45EC-450C-BE5D-7DCB569E4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>
                <a:solidFill>
                  <a:prstClr val="white"/>
                </a:solidFill>
              </a:rPr>
              <a:t>CAS SEE</a:t>
            </a:r>
            <a:endParaRPr lang="nl-BE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2910697-707E-4D82-8F4A-D23748AD6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CA5D-07E4-4E31-A12B-5028E6CCF51B}" type="slidenum">
              <a:rPr lang="nl-BE" smtClean="0">
                <a:solidFill>
                  <a:prstClr val="white"/>
                </a:solidFill>
              </a:rPr>
              <a:pPr/>
              <a:t>11</a:t>
            </a:fld>
            <a:endParaRPr lang="nl-BE">
              <a:solidFill>
                <a:prstClr val="white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4D204D8-9648-4CB1-BA14-726C7163A050}"/>
              </a:ext>
            </a:extLst>
          </p:cNvPr>
          <p:cNvSpPr/>
          <p:nvPr/>
        </p:nvSpPr>
        <p:spPr>
          <a:xfrm>
            <a:off x="260448" y="1155716"/>
            <a:ext cx="72079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BZ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</a:t>
            </a:r>
            <a:r>
              <a:rPr lang="sr-Latn-RS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16. </a:t>
            </a:r>
            <a:r>
              <a:rPr lang="pt-BR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Kome se obraćate u slučaju povrede Vaših prava o radu? </a:t>
            </a:r>
            <a:endParaRPr lang="sr-Latn-RS" sz="1400" i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mbria" panose="02040503050406030204" pitchFamily="18" charset="0"/>
            </a:endParaRPr>
          </a:p>
          <a:p>
            <a:pPr marR="0" lv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pt-BR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</a:t>
            </a:r>
            <a:r>
              <a:rPr lang="sr-Latn-RS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17. </a:t>
            </a:r>
            <a:r>
              <a:rPr lang="pt-BR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Jeste li u radnoj sredini doživjeli povredu Vaših radnih prava? </a:t>
            </a:r>
            <a:r>
              <a:rPr lang="pt-BR" sz="1400" i="1" dirty="0">
                <a:solidFill>
                  <a:srgbClr val="000000"/>
                </a:solidFill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P</a:t>
            </a:r>
            <a:r>
              <a:rPr lang="sr-Latn-RS" sz="1400" i="1" dirty="0">
                <a:solidFill>
                  <a:srgbClr val="000000"/>
                </a:solidFill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18. </a:t>
            </a:r>
            <a:r>
              <a:rPr lang="it-IT" sz="1400" i="1" dirty="0">
                <a:solidFill>
                  <a:srgbClr val="000000"/>
                </a:solidFill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Znate li što je mobbing? </a:t>
            </a:r>
            <a:r>
              <a:rPr lang="pt-BR" sz="1400" i="1" dirty="0">
                <a:solidFill>
                  <a:srgbClr val="000000"/>
                </a:solidFill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?</a:t>
            </a:r>
            <a:endParaRPr lang="en-US" sz="16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xmlns="" id="{D7282F1F-9E91-4394-BC1B-B9B4D98E92E4}"/>
              </a:ext>
            </a:extLst>
          </p:cNvPr>
          <p:cNvGraphicFramePr/>
          <p:nvPr>
            <p:extLst/>
          </p:nvPr>
        </p:nvGraphicFramePr>
        <p:xfrm>
          <a:off x="260448" y="1866900"/>
          <a:ext cx="5924042" cy="331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3635C7BE-E36D-4B0F-82F8-03B092BCB85B}"/>
              </a:ext>
            </a:extLst>
          </p:cNvPr>
          <p:cNvSpPr/>
          <p:nvPr/>
        </p:nvSpPr>
        <p:spPr>
          <a:xfrm>
            <a:off x="388068" y="5383283"/>
            <a:ext cx="11415863" cy="9550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600" dirty="0">
                <a:solidFill>
                  <a:schemeClr val="tx1"/>
                </a:solidFill>
              </a:rPr>
              <a:t>28% ispitanika se u slučaju povrede prava obraća sindikatu, dok se 16% obraća kolegi. </a:t>
            </a:r>
            <a:endParaRPr lang="en-BZ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600" dirty="0">
                <a:solidFill>
                  <a:schemeClr val="tx1"/>
                </a:solidFill>
              </a:rPr>
              <a:t>10% traži pomoć savjetnika, dok 2% konsultira advokata u slučaju povrede prava.</a:t>
            </a:r>
            <a:endParaRPr lang="en-BZ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600" dirty="0">
                <a:solidFill>
                  <a:schemeClr val="tx1"/>
                </a:solidFill>
              </a:rPr>
              <a:t>Tek 4% ispitanika nije upoznato sa značenjem riječi mobbing.</a:t>
            </a:r>
            <a:endParaRPr lang="en-BZ" sz="1600" dirty="0">
              <a:solidFill>
                <a:schemeClr val="tx1"/>
              </a:solidFill>
            </a:endParaRPr>
          </a:p>
        </p:txBody>
      </p:sp>
      <p:graphicFrame>
        <p:nvGraphicFramePr>
          <p:cNvPr id="10" name="Content Placeholder 16">
            <a:extLst>
              <a:ext uri="{FF2B5EF4-FFF2-40B4-BE49-F238E27FC236}">
                <a16:creationId xmlns:a16="http://schemas.microsoft.com/office/drawing/2014/main" xmlns="" id="{4423F935-E140-439F-92F6-9C081BFE9124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4806627" y="1883155"/>
          <a:ext cx="4443663" cy="30680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ontent Placeholder 16">
            <a:extLst>
              <a:ext uri="{FF2B5EF4-FFF2-40B4-BE49-F238E27FC236}">
                <a16:creationId xmlns:a16="http://schemas.microsoft.com/office/drawing/2014/main" xmlns="" id="{FD0C937B-009C-4196-B9E1-46DE1BD93152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7977530" y="1883155"/>
          <a:ext cx="4443663" cy="30680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3002847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68BE3B3-41A9-49F2-87F7-DE7BAC93D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7401-5E5F-4767-9029-FEF31D56A7C4}" type="datetime1">
              <a:rPr lang="en-US" smtClean="0">
                <a:solidFill>
                  <a:prstClr val="white"/>
                </a:solidFill>
              </a:rPr>
              <a:pPr/>
              <a:t>12-Apr-19</a:t>
            </a:fld>
            <a:endParaRPr lang="nl-BE">
              <a:solidFill>
                <a:prstClr val="white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8E69AC1-DC06-4C2E-BBF9-EEBDFA1E5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>
                <a:solidFill>
                  <a:prstClr val="white"/>
                </a:solidFill>
              </a:rPr>
              <a:t>CAS SEE</a:t>
            </a:r>
            <a:endParaRPr lang="nl-BE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73503C6-79F8-474B-95C5-7F56407AB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CA5D-07E4-4E31-A12B-5028E6CCF51B}" type="slidenum">
              <a:rPr lang="nl-BE" smtClean="0">
                <a:solidFill>
                  <a:prstClr val="white"/>
                </a:solidFill>
              </a:rPr>
              <a:pPr/>
              <a:t>12</a:t>
            </a:fld>
            <a:endParaRPr lang="nl-BE">
              <a:solidFill>
                <a:prstClr val="white"/>
              </a:solidFill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FCC49D32-46C8-44C3-B839-944B4C3931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r-Latn-RS" dirty="0"/>
              <a:t>Rezultati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CE39910F-321B-4052-9AD1-5A397FC9D3B8}"/>
              </a:ext>
            </a:extLst>
          </p:cNvPr>
          <p:cNvSpPr txBox="1">
            <a:spLocks/>
          </p:cNvSpPr>
          <p:nvPr/>
        </p:nvSpPr>
        <p:spPr>
          <a:xfrm>
            <a:off x="914400" y="3644974"/>
            <a:ext cx="7477125" cy="24098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RS" sz="2000" dirty="0"/>
              <a:t>Informiranost o radničkim pravima (pitanja 1 – 9)</a:t>
            </a:r>
          </a:p>
          <a:p>
            <a:r>
              <a:rPr lang="sr-Latn-RS" sz="2000" dirty="0"/>
              <a:t>Informiranje kroz organizaciju (pitanja 10 – 18)</a:t>
            </a:r>
          </a:p>
          <a:p>
            <a:r>
              <a:rPr lang="sr-Latn-RS" sz="2000" dirty="0"/>
              <a:t>Informiranje kroz sindikat (pitanja 19 – 23)</a:t>
            </a:r>
            <a:endParaRPr lang="en-US" sz="2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A9A3ADB-91ED-4E21-A400-6E7BA38395AC}"/>
              </a:ext>
            </a:extLst>
          </p:cNvPr>
          <p:cNvSpPr/>
          <p:nvPr/>
        </p:nvSpPr>
        <p:spPr>
          <a:xfrm>
            <a:off x="692150" y="3644974"/>
            <a:ext cx="7334250" cy="717476"/>
          </a:xfrm>
          <a:prstGeom prst="rect">
            <a:avLst/>
          </a:prstGeom>
          <a:solidFill>
            <a:srgbClr val="FFFFFF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02437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6D1532-649D-4220-AA77-7097D6C42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2800" dirty="0"/>
              <a:t/>
            </a:r>
            <a:br>
              <a:rPr lang="hr-HR" sz="2800" dirty="0"/>
            </a:br>
            <a:r>
              <a:rPr lang="hr-HR" sz="2400" dirty="0"/>
              <a:t>Nešto manje od polovine ispitanika smatra da se sindikat brine o njihovim pravima. Više od polovine je zadovoljno ostvarivanjem svojih prava. </a:t>
            </a:r>
            <a:r>
              <a:rPr lang="en-BZ" dirty="0"/>
              <a:t/>
            </a:r>
            <a:br>
              <a:rPr lang="en-BZ" dirty="0"/>
            </a:br>
            <a:endParaRPr lang="en-US" dirty="0"/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xmlns="" id="{A1659389-6AA0-4D2E-8579-4796F142B527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260448" y="1843755"/>
          <a:ext cx="8448124" cy="3175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88B4989-D249-4D8D-BCAC-76520C014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7401-5E5F-4767-9029-FEF31D56A7C4}" type="datetime1">
              <a:rPr lang="en-US" smtClean="0">
                <a:solidFill>
                  <a:prstClr val="white"/>
                </a:solidFill>
              </a:rPr>
              <a:pPr/>
              <a:t>12-Apr-19</a:t>
            </a:fld>
            <a:endParaRPr lang="nl-BE">
              <a:solidFill>
                <a:prstClr val="white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E093CBD-C3DA-494C-85ED-966D27A9C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>
                <a:solidFill>
                  <a:prstClr val="white"/>
                </a:solidFill>
              </a:rPr>
              <a:t>CAS SEE</a:t>
            </a:r>
            <a:endParaRPr lang="nl-BE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1737FFC-FA07-4813-A761-CAA497AA3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CA5D-07E4-4E31-A12B-5028E6CCF51B}" type="slidenum">
              <a:rPr lang="nl-BE" smtClean="0">
                <a:solidFill>
                  <a:prstClr val="white"/>
                </a:solidFill>
              </a:rPr>
              <a:pPr/>
              <a:t>13</a:t>
            </a:fld>
            <a:endParaRPr lang="nl-BE">
              <a:solidFill>
                <a:prstClr val="white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24144867-FC41-4E75-8E15-800A3EFC1188}"/>
              </a:ext>
            </a:extLst>
          </p:cNvPr>
          <p:cNvSpPr/>
          <p:nvPr/>
        </p:nvSpPr>
        <p:spPr>
          <a:xfrm>
            <a:off x="271283" y="1186867"/>
            <a:ext cx="5724644" cy="7736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BZ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</a:t>
            </a:r>
            <a:r>
              <a:rPr lang="sr-Latn-RS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20. </a:t>
            </a:r>
            <a:r>
              <a:rPr lang="hr-HR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U kojoj se mjeri sindikat brine o Vašim pravima? </a:t>
            </a: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BZ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</a:t>
            </a:r>
            <a:r>
              <a:rPr lang="sr-Latn-RS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21. </a:t>
            </a:r>
            <a:r>
              <a:rPr lang="pl-PL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U kojoj mjeri ste zadovoljni nivoom ostvarivanja Vaših radnih prava?</a:t>
            </a: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pl-PL" sz="1400" i="1" dirty="0">
                <a:solidFill>
                  <a:srgbClr val="000000"/>
                </a:solidFill>
                <a:ea typeface="Calibri" panose="020F0502020204030204" pitchFamily="34" charset="0"/>
                <a:cs typeface="Cambria" panose="02040503050406030204" pitchFamily="18" charset="0"/>
              </a:rPr>
              <a:t>P22. Kako ocjenjujete informisanost mladih o uslovima odlaska u penziju? </a:t>
            </a:r>
            <a:r>
              <a:rPr lang="en-US" sz="1400" i="1" dirty="0">
                <a:ea typeface="Cambria" panose="02040503050406030204" pitchFamily="18" charset="0"/>
                <a:cs typeface="Cambria" panose="02040503050406030204" pitchFamily="18" charset="0"/>
              </a:rPr>
              <a:t>	</a:t>
            </a:r>
            <a:endParaRPr lang="en-US" sz="1400" i="1" dirty="0">
              <a:effectLst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FAF0E51F-3605-45E8-9A91-D62D2F7D9D74}"/>
              </a:ext>
            </a:extLst>
          </p:cNvPr>
          <p:cNvSpPr/>
          <p:nvPr/>
        </p:nvSpPr>
        <p:spPr>
          <a:xfrm>
            <a:off x="388068" y="5390062"/>
            <a:ext cx="11415863" cy="95143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600" dirty="0">
                <a:solidFill>
                  <a:schemeClr val="tx1"/>
                </a:solidFill>
              </a:rPr>
              <a:t>11% ispitanika smatra da je briga sindikata o njihovim radnim pravima na jako visokoj razini, dok 34% ispitanika smatra da je ona visoka.</a:t>
            </a:r>
            <a:endParaRPr lang="en-BZ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sz="1600" dirty="0">
                <a:solidFill>
                  <a:schemeClr val="tx1"/>
                </a:solidFill>
              </a:rPr>
              <a:t>Većina mladih radnika (66%) smatra da je informiranost o uslovima odlaska u penziju na niskom ili jako niskom nivou. </a:t>
            </a:r>
            <a:endParaRPr lang="en-BZ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BZ" sz="1600" dirty="0">
              <a:solidFill>
                <a:schemeClr val="tx1"/>
              </a:solidFill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xmlns="" id="{D70F53CA-69B5-407C-885A-EAA7E1655A4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9168341" y="1467937"/>
          <a:ext cx="957435" cy="2808788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957435">
                  <a:extLst>
                    <a:ext uri="{9D8B030D-6E8A-4147-A177-3AD203B41FA5}">
                      <a16:colId xmlns:a16="http://schemas.microsoft.com/office/drawing/2014/main" xmlns="" val="3627639668"/>
                    </a:ext>
                  </a:extLst>
                </a:gridCol>
              </a:tblGrid>
              <a:tr h="702197">
                <a:tc>
                  <a:txBody>
                    <a:bodyPr/>
                    <a:lstStyle/>
                    <a:p>
                      <a:pPr algn="ctr"/>
                      <a:r>
                        <a:rPr lang="en-BZ" b="0" dirty="0" err="1"/>
                        <a:t>Prosek</a:t>
                      </a:r>
                      <a:endParaRPr lang="en-US" b="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68221662"/>
                  </a:ext>
                </a:extLst>
              </a:tr>
              <a:tr h="702197">
                <a:tc>
                  <a:txBody>
                    <a:bodyPr/>
                    <a:lstStyle/>
                    <a:p>
                      <a:pPr algn="ctr"/>
                      <a:r>
                        <a:rPr lang="en-BZ" dirty="0"/>
                        <a:t>3.10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0687854"/>
                  </a:ext>
                </a:extLst>
              </a:tr>
              <a:tr h="702197">
                <a:tc>
                  <a:txBody>
                    <a:bodyPr/>
                    <a:lstStyle/>
                    <a:p>
                      <a:pPr algn="ctr"/>
                      <a:r>
                        <a:rPr lang="en-BZ" dirty="0"/>
                        <a:t>3.29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29564523"/>
                  </a:ext>
                </a:extLst>
              </a:tr>
              <a:tr h="702197">
                <a:tc>
                  <a:txBody>
                    <a:bodyPr/>
                    <a:lstStyle/>
                    <a:p>
                      <a:pPr algn="ctr"/>
                      <a:r>
                        <a:rPr lang="en-BZ"/>
                        <a:t>2.33</a:t>
                      </a:r>
                      <a:endParaRPr lang="en-B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764761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003989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AD6DD1-67BA-43C7-9B9A-F40508B43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Čak </a:t>
            </a:r>
            <a:r>
              <a:rPr lang="hr-HR" sz="2400" dirty="0" smtClean="0"/>
              <a:t>89% </a:t>
            </a:r>
            <a:r>
              <a:rPr lang="hr-HR" sz="2400" dirty="0"/>
              <a:t>ispitanika vjeruje da mladi svojim angažovanjem mogu unaprijediti nivo informiranosti o pravima mladih radnika.</a:t>
            </a:r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8D8E278-DA65-46F7-8BAB-EEECF96FC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7401-5E5F-4767-9029-FEF31D56A7C4}" type="datetime1">
              <a:rPr lang="en-US" smtClean="0">
                <a:solidFill>
                  <a:prstClr val="white"/>
                </a:solidFill>
              </a:rPr>
              <a:pPr/>
              <a:t>12-Apr-19</a:t>
            </a:fld>
            <a:endParaRPr lang="nl-BE">
              <a:solidFill>
                <a:prstClr val="white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7BDF0CF-45EC-450C-BE5D-7DCB569E4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>
                <a:solidFill>
                  <a:prstClr val="white"/>
                </a:solidFill>
              </a:rPr>
              <a:t>CAS SEE</a:t>
            </a:r>
            <a:endParaRPr lang="nl-BE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2910697-707E-4D82-8F4A-D23748AD6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CA5D-07E4-4E31-A12B-5028E6CCF51B}" type="slidenum">
              <a:rPr lang="nl-BE" smtClean="0">
                <a:solidFill>
                  <a:prstClr val="white"/>
                </a:solidFill>
              </a:rPr>
              <a:pPr/>
              <a:t>14</a:t>
            </a:fld>
            <a:endParaRPr lang="nl-BE">
              <a:solidFill>
                <a:prstClr val="white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4D204D8-9648-4CB1-BA14-726C7163A050}"/>
              </a:ext>
            </a:extLst>
          </p:cNvPr>
          <p:cNvSpPr/>
          <p:nvPr/>
        </p:nvSpPr>
        <p:spPr>
          <a:xfrm>
            <a:off x="271195" y="1144491"/>
            <a:ext cx="83578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BZ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</a:t>
            </a:r>
            <a:r>
              <a:rPr lang="pt-BR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19.</a:t>
            </a:r>
            <a:r>
              <a:rPr lang="sr-Latn-RS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pt-BR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Dobijate li informacije o sindikalnim predstavnicima u organizaciji u kojoj radite? </a:t>
            </a:r>
            <a:endParaRPr lang="sr-Latn-RS" sz="1400" i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mbria" panose="02040503050406030204" pitchFamily="18" charset="0"/>
            </a:endParaRPr>
          </a:p>
          <a:p>
            <a:pPr marR="0" lv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pt-BR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</a:t>
            </a:r>
            <a:r>
              <a:rPr lang="sr-Latn-RS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23. Vjerujete li da mladi svojim angažovanjem mogu unaprijediti nivo informisanosti o pravima mladih radnika?</a:t>
            </a:r>
            <a:endParaRPr lang="en-US" sz="16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3635C7BE-E36D-4B0F-82F8-03B092BCB85B}"/>
              </a:ext>
            </a:extLst>
          </p:cNvPr>
          <p:cNvSpPr/>
          <p:nvPr/>
        </p:nvSpPr>
        <p:spPr>
          <a:xfrm>
            <a:off x="683547" y="5800725"/>
            <a:ext cx="11415863" cy="4791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600" dirty="0">
                <a:solidFill>
                  <a:schemeClr val="tx1"/>
                </a:solidFill>
              </a:rPr>
              <a:t>2/3 mladih radnika je informisano o sindikalnim predstavnicima u svojoj organizaciji.</a:t>
            </a:r>
            <a:endParaRPr lang="en-BZ" sz="1600" dirty="0">
              <a:solidFill>
                <a:schemeClr val="tx1"/>
              </a:solidFill>
            </a:endParaRPr>
          </a:p>
        </p:txBody>
      </p:sp>
      <p:graphicFrame>
        <p:nvGraphicFramePr>
          <p:cNvPr id="10" name="Content Placeholder 16">
            <a:extLst>
              <a:ext uri="{FF2B5EF4-FFF2-40B4-BE49-F238E27FC236}">
                <a16:creationId xmlns:a16="http://schemas.microsoft.com/office/drawing/2014/main" xmlns="" id="{4423F935-E140-439F-92F6-9C081BFE9124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683547" y="1883155"/>
          <a:ext cx="4443663" cy="30680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ontent Placeholder 16">
            <a:extLst>
              <a:ext uri="{FF2B5EF4-FFF2-40B4-BE49-F238E27FC236}">
                <a16:creationId xmlns:a16="http://schemas.microsoft.com/office/drawing/2014/main" xmlns="" id="{FD0C937B-009C-4196-B9E1-46DE1BD931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168878649"/>
              </p:ext>
            </p:extLst>
          </p:nvPr>
        </p:nvGraphicFramePr>
        <p:xfrm>
          <a:off x="4902200" y="1883155"/>
          <a:ext cx="4443663" cy="30680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1610873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68BE3B3-41A9-49F2-87F7-DE7BAC93D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7401-5E5F-4767-9029-FEF31D56A7C4}" type="datetime1">
              <a:rPr lang="en-US" smtClean="0">
                <a:solidFill>
                  <a:prstClr val="white"/>
                </a:solidFill>
              </a:rPr>
              <a:pPr/>
              <a:t>12-Apr-19</a:t>
            </a:fld>
            <a:endParaRPr lang="nl-BE">
              <a:solidFill>
                <a:prstClr val="white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8E69AC1-DC06-4C2E-BBF9-EEBDFA1E5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>
                <a:solidFill>
                  <a:prstClr val="white"/>
                </a:solidFill>
              </a:rPr>
              <a:t>CAS SEE</a:t>
            </a:r>
            <a:endParaRPr lang="nl-BE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73503C6-79F8-474B-95C5-7F56407AB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CA5D-07E4-4E31-A12B-5028E6CCF51B}" type="slidenum">
              <a:rPr lang="nl-BE" smtClean="0">
                <a:solidFill>
                  <a:prstClr val="white"/>
                </a:solidFill>
              </a:rPr>
              <a:pPr/>
              <a:t>15</a:t>
            </a:fld>
            <a:endParaRPr lang="nl-BE">
              <a:solidFill>
                <a:prstClr val="white"/>
              </a:solidFill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FCC49D32-46C8-44C3-B839-944B4C3931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BZ" dirty="0" err="1"/>
              <a:t>Rodne</a:t>
            </a:r>
            <a:r>
              <a:rPr lang="en-BZ" dirty="0"/>
              <a:t> </a:t>
            </a:r>
            <a:r>
              <a:rPr lang="en-BZ" dirty="0" err="1"/>
              <a:t>i</a:t>
            </a:r>
            <a:r>
              <a:rPr lang="en-BZ" dirty="0"/>
              <a:t> </a:t>
            </a:r>
            <a:r>
              <a:rPr lang="en-BZ" dirty="0" err="1"/>
              <a:t>obrazovne</a:t>
            </a:r>
            <a:r>
              <a:rPr lang="en-BZ" dirty="0"/>
              <a:t> </a:t>
            </a:r>
            <a:r>
              <a:rPr lang="en-BZ" dirty="0" err="1"/>
              <a:t>razlike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A9A3ADB-91ED-4E21-A400-6E7BA38395AC}"/>
              </a:ext>
            </a:extLst>
          </p:cNvPr>
          <p:cNvSpPr/>
          <p:nvPr/>
        </p:nvSpPr>
        <p:spPr>
          <a:xfrm>
            <a:off x="692150" y="3644974"/>
            <a:ext cx="7334250" cy="717476"/>
          </a:xfrm>
          <a:prstGeom prst="rect">
            <a:avLst/>
          </a:prstGeom>
          <a:solidFill>
            <a:srgbClr val="FFFFFF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20453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xmlns="" id="{D4A804D9-3916-4440-BB1A-029D8A729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Z" dirty="0" err="1"/>
              <a:t>Rodne</a:t>
            </a:r>
            <a:r>
              <a:rPr lang="en-BZ" dirty="0"/>
              <a:t> </a:t>
            </a:r>
            <a:r>
              <a:rPr lang="en-BZ" dirty="0" err="1"/>
              <a:t>i</a:t>
            </a:r>
            <a:r>
              <a:rPr lang="en-BZ" dirty="0"/>
              <a:t> </a:t>
            </a:r>
            <a:r>
              <a:rPr lang="en-BZ" dirty="0" err="1"/>
              <a:t>obrazovne</a:t>
            </a:r>
            <a:r>
              <a:rPr lang="en-BZ" dirty="0"/>
              <a:t> </a:t>
            </a:r>
            <a:r>
              <a:rPr lang="en-BZ" dirty="0" err="1"/>
              <a:t>razlike</a:t>
            </a:r>
            <a:r>
              <a:rPr lang="en-BZ" dirty="0"/>
              <a:t> 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xmlns="" id="{DC93D7D0-B2AC-4A05-A7D9-0A45C8019D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714875" cy="639762"/>
          </a:xfrm>
          <a:solidFill>
            <a:srgbClr val="0A3E78"/>
          </a:solidFill>
        </p:spPr>
        <p:txBody>
          <a:bodyPr/>
          <a:lstStyle/>
          <a:p>
            <a:r>
              <a:rPr lang="en-BZ" dirty="0" err="1">
                <a:solidFill>
                  <a:schemeClr val="bg1"/>
                </a:solidFill>
              </a:rPr>
              <a:t>Rodne</a:t>
            </a:r>
            <a:r>
              <a:rPr lang="en-BZ" dirty="0">
                <a:solidFill>
                  <a:schemeClr val="bg1"/>
                </a:solidFill>
              </a:rPr>
              <a:t> </a:t>
            </a:r>
            <a:r>
              <a:rPr lang="en-BZ" dirty="0" err="1">
                <a:solidFill>
                  <a:schemeClr val="bg1"/>
                </a:solidFill>
              </a:rPr>
              <a:t>razlike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xmlns="" id="{FD589F09-702A-407E-8C36-0B646FB6EF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714875" cy="3951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BZ" sz="1800" dirty="0" err="1"/>
              <a:t>Značajne</a:t>
            </a:r>
            <a:r>
              <a:rPr lang="en-BZ" sz="1800" dirty="0"/>
              <a:t> </a:t>
            </a:r>
            <a:r>
              <a:rPr lang="en-BZ" sz="1800" dirty="0" err="1"/>
              <a:t>rodne</a:t>
            </a:r>
            <a:r>
              <a:rPr lang="en-BZ" sz="1800" dirty="0"/>
              <a:t> </a:t>
            </a:r>
            <a:r>
              <a:rPr lang="en-BZ" sz="1800" dirty="0" err="1"/>
              <a:t>razlike</a:t>
            </a:r>
            <a:r>
              <a:rPr lang="en-BZ" sz="1800" dirty="0"/>
              <a:t> </a:t>
            </a:r>
            <a:r>
              <a:rPr lang="en-BZ" sz="1800" dirty="0" err="1"/>
              <a:t>postoje</a:t>
            </a:r>
            <a:r>
              <a:rPr lang="en-BZ" sz="1800" dirty="0"/>
              <a:t> po </a:t>
            </a:r>
            <a:r>
              <a:rPr lang="en-BZ" sz="1800" dirty="0" err="1"/>
              <a:t>pitanjima</a:t>
            </a:r>
            <a:r>
              <a:rPr lang="en-BZ" sz="1800" dirty="0"/>
              <a:t>:</a:t>
            </a:r>
          </a:p>
          <a:p>
            <a:pPr marL="0" indent="0">
              <a:buNone/>
            </a:pPr>
            <a:endParaRPr lang="en-BZ" sz="1800" dirty="0"/>
          </a:p>
          <a:p>
            <a:r>
              <a:rPr lang="en-BZ" sz="1800" dirty="0" err="1"/>
              <a:t>Zadovoljstva</a:t>
            </a:r>
            <a:r>
              <a:rPr lang="en-BZ" sz="1800" dirty="0"/>
              <a:t> </a:t>
            </a:r>
            <a:r>
              <a:rPr lang="en-BZ" sz="1800" dirty="0" err="1"/>
              <a:t>mjerom</a:t>
            </a:r>
            <a:r>
              <a:rPr lang="en-BZ" sz="1800" dirty="0"/>
              <a:t> u </a:t>
            </a:r>
            <a:r>
              <a:rPr lang="en-BZ" sz="1800" dirty="0" err="1"/>
              <a:t>kojoj</a:t>
            </a:r>
            <a:r>
              <a:rPr lang="en-BZ" sz="1800" dirty="0"/>
              <a:t> se </a:t>
            </a:r>
            <a:r>
              <a:rPr lang="en-BZ" sz="1800" dirty="0" err="1"/>
              <a:t>sindikat</a:t>
            </a:r>
            <a:r>
              <a:rPr lang="en-BZ" sz="1800" dirty="0"/>
              <a:t> brine o </a:t>
            </a:r>
            <a:r>
              <a:rPr lang="en-BZ" sz="1800" dirty="0" err="1"/>
              <a:t>pravima</a:t>
            </a:r>
            <a:r>
              <a:rPr lang="en-BZ" sz="1800" dirty="0"/>
              <a:t> </a:t>
            </a:r>
            <a:r>
              <a:rPr lang="en-BZ" sz="1800" dirty="0" err="1"/>
              <a:t>radnika</a:t>
            </a:r>
            <a:r>
              <a:rPr lang="en-BZ" sz="1800" dirty="0"/>
              <a:t> – </a:t>
            </a:r>
            <a:r>
              <a:rPr lang="en-BZ" sz="1800" b="1" dirty="0" err="1"/>
              <a:t>žene</a:t>
            </a:r>
            <a:r>
              <a:rPr lang="en-BZ" sz="1800" b="1" dirty="0"/>
              <a:t> </a:t>
            </a:r>
            <a:r>
              <a:rPr lang="en-BZ" sz="1800" dirty="0" err="1"/>
              <a:t>su</a:t>
            </a:r>
            <a:r>
              <a:rPr lang="en-BZ" sz="1800" dirty="0"/>
              <a:t> </a:t>
            </a:r>
            <a:r>
              <a:rPr lang="en-BZ" sz="1800" dirty="0" err="1"/>
              <a:t>statistički</a:t>
            </a:r>
            <a:r>
              <a:rPr lang="en-BZ" sz="1800" dirty="0"/>
              <a:t> </a:t>
            </a:r>
            <a:r>
              <a:rPr lang="en-BZ" sz="1800" dirty="0" err="1"/>
              <a:t>značajno</a:t>
            </a:r>
            <a:r>
              <a:rPr lang="en-BZ" sz="1800" dirty="0"/>
              <a:t> </a:t>
            </a:r>
            <a:r>
              <a:rPr lang="en-BZ" sz="1800" b="1" dirty="0" err="1"/>
              <a:t>manje</a:t>
            </a:r>
            <a:r>
              <a:rPr lang="en-BZ" sz="1800" b="1" dirty="0"/>
              <a:t> </a:t>
            </a:r>
            <a:r>
              <a:rPr lang="en-BZ" sz="1800" b="1" dirty="0" err="1"/>
              <a:t>zadovoljne</a:t>
            </a:r>
            <a:r>
              <a:rPr lang="en-BZ" sz="1800" b="1" dirty="0"/>
              <a:t> </a:t>
            </a:r>
            <a:r>
              <a:rPr lang="en-BZ" sz="1800" dirty="0" err="1"/>
              <a:t>brigom</a:t>
            </a:r>
            <a:r>
              <a:rPr lang="en-BZ" sz="1800" dirty="0"/>
              <a:t> </a:t>
            </a:r>
            <a:r>
              <a:rPr lang="en-BZ" sz="1800" dirty="0" err="1"/>
              <a:t>sindikata</a:t>
            </a:r>
            <a:r>
              <a:rPr lang="en-BZ" sz="1800" dirty="0"/>
              <a:t> </a:t>
            </a:r>
          </a:p>
          <a:p>
            <a:endParaRPr lang="en-US" sz="1800" dirty="0"/>
          </a:p>
          <a:p>
            <a:r>
              <a:rPr lang="en-US" sz="1800" dirty="0" err="1"/>
              <a:t>Zadovoljstva</a:t>
            </a:r>
            <a:r>
              <a:rPr lang="en-US" sz="1800" dirty="0"/>
              <a:t> </a:t>
            </a:r>
            <a:r>
              <a:rPr lang="en-US" sz="1800" dirty="0" err="1"/>
              <a:t>ostvarenjem</a:t>
            </a:r>
            <a:r>
              <a:rPr lang="en-US" sz="1800" dirty="0"/>
              <a:t> </a:t>
            </a:r>
            <a:r>
              <a:rPr lang="en-US" sz="1800" dirty="0" err="1"/>
              <a:t>radničkih</a:t>
            </a:r>
            <a:r>
              <a:rPr lang="en-US" sz="1800" dirty="0"/>
              <a:t> </a:t>
            </a:r>
            <a:r>
              <a:rPr lang="en-US" sz="1800" dirty="0" err="1"/>
              <a:t>prava</a:t>
            </a:r>
            <a:r>
              <a:rPr lang="en-US" sz="1800" dirty="0"/>
              <a:t> – </a:t>
            </a:r>
            <a:r>
              <a:rPr lang="en-US" sz="1800" b="1" dirty="0" err="1"/>
              <a:t>žene</a:t>
            </a:r>
            <a:r>
              <a:rPr lang="en-US" sz="1800" dirty="0"/>
              <a:t> </a:t>
            </a:r>
            <a:r>
              <a:rPr lang="en-US" sz="1800" dirty="0" err="1"/>
              <a:t>su</a:t>
            </a:r>
            <a:r>
              <a:rPr lang="en-US" sz="1800" dirty="0"/>
              <a:t> </a:t>
            </a:r>
            <a:r>
              <a:rPr lang="en-US" sz="1800" dirty="0" err="1"/>
              <a:t>statistički</a:t>
            </a:r>
            <a:r>
              <a:rPr lang="en-US" sz="1800" dirty="0"/>
              <a:t> </a:t>
            </a:r>
            <a:r>
              <a:rPr lang="en-US" sz="1800" dirty="0" err="1"/>
              <a:t>značajno</a:t>
            </a:r>
            <a:r>
              <a:rPr lang="en-US" sz="1800" dirty="0"/>
              <a:t> </a:t>
            </a:r>
            <a:r>
              <a:rPr lang="en-US" sz="1800" b="1" dirty="0" err="1"/>
              <a:t>manje</a:t>
            </a:r>
            <a:r>
              <a:rPr lang="en-US" sz="1800" b="1" dirty="0"/>
              <a:t> </a:t>
            </a:r>
            <a:r>
              <a:rPr lang="en-US" sz="1800" b="1" dirty="0" err="1"/>
              <a:t>zadovoljne</a:t>
            </a:r>
            <a:r>
              <a:rPr lang="en-US" sz="1800" b="1" dirty="0"/>
              <a:t> </a:t>
            </a:r>
            <a:r>
              <a:rPr lang="en-US" sz="1800" dirty="0" err="1"/>
              <a:t>ostvarenjem</a:t>
            </a:r>
            <a:r>
              <a:rPr lang="en-US" sz="1800" dirty="0"/>
              <a:t> </a:t>
            </a:r>
            <a:r>
              <a:rPr lang="en-US" sz="1800" dirty="0" err="1"/>
              <a:t>svojih</a:t>
            </a:r>
            <a:r>
              <a:rPr lang="en-US" sz="1800" dirty="0"/>
              <a:t> </a:t>
            </a:r>
            <a:r>
              <a:rPr lang="en-US" sz="1800" dirty="0" err="1"/>
              <a:t>prava</a:t>
            </a:r>
            <a:endParaRPr lang="en-US" sz="1800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xmlns="" id="{2B21A18B-4223-47E6-B1F8-056A468339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4714876" cy="639762"/>
          </a:xfrm>
          <a:solidFill>
            <a:srgbClr val="0A3E78"/>
          </a:solidFill>
        </p:spPr>
        <p:txBody>
          <a:bodyPr/>
          <a:lstStyle/>
          <a:p>
            <a:r>
              <a:rPr lang="en-BZ" dirty="0" err="1">
                <a:solidFill>
                  <a:schemeClr val="bg1"/>
                </a:solidFill>
              </a:rPr>
              <a:t>Razlike</a:t>
            </a:r>
            <a:r>
              <a:rPr lang="en-BZ" dirty="0">
                <a:solidFill>
                  <a:schemeClr val="bg1"/>
                </a:solidFill>
              </a:rPr>
              <a:t> u </a:t>
            </a:r>
            <a:r>
              <a:rPr lang="en-BZ" dirty="0" err="1">
                <a:solidFill>
                  <a:schemeClr val="bg1"/>
                </a:solidFill>
              </a:rPr>
              <a:t>stupnju</a:t>
            </a:r>
            <a:r>
              <a:rPr lang="en-BZ" dirty="0">
                <a:solidFill>
                  <a:schemeClr val="bg1"/>
                </a:solidFill>
              </a:rPr>
              <a:t> </a:t>
            </a:r>
            <a:r>
              <a:rPr lang="en-BZ" dirty="0" err="1">
                <a:solidFill>
                  <a:schemeClr val="bg1"/>
                </a:solidFill>
              </a:rPr>
              <a:t>obrazovanja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xmlns="" id="{C04C9705-2218-4408-B34C-2FE23FC7CF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4714876" cy="3951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BZ" sz="1800" dirty="0" err="1"/>
              <a:t>Značajne</a:t>
            </a:r>
            <a:r>
              <a:rPr lang="en-BZ" sz="1800" dirty="0"/>
              <a:t> </a:t>
            </a:r>
            <a:r>
              <a:rPr lang="en-BZ" sz="1800" dirty="0" err="1"/>
              <a:t>razlike</a:t>
            </a:r>
            <a:r>
              <a:rPr lang="en-BZ" sz="1800" dirty="0"/>
              <a:t> </a:t>
            </a:r>
            <a:r>
              <a:rPr lang="en-BZ" sz="1800" dirty="0" err="1"/>
              <a:t>između</a:t>
            </a:r>
            <a:r>
              <a:rPr lang="en-BZ" sz="1800" dirty="0"/>
              <a:t> </a:t>
            </a:r>
            <a:r>
              <a:rPr lang="en-BZ" sz="1800" dirty="0" err="1"/>
              <a:t>osoba</a:t>
            </a:r>
            <a:r>
              <a:rPr lang="en-BZ" sz="1800" dirty="0"/>
              <a:t> </a:t>
            </a:r>
            <a:r>
              <a:rPr lang="en-BZ" sz="1800" dirty="0" err="1"/>
              <a:t>sa</a:t>
            </a:r>
            <a:r>
              <a:rPr lang="en-BZ" sz="1800" dirty="0"/>
              <a:t> </a:t>
            </a:r>
            <a:r>
              <a:rPr lang="en-BZ" sz="1800" dirty="0" err="1"/>
              <a:t>različitim</a:t>
            </a:r>
            <a:r>
              <a:rPr lang="en-BZ" sz="1800" dirty="0"/>
              <a:t> </a:t>
            </a:r>
            <a:r>
              <a:rPr lang="en-BZ" sz="1800" dirty="0" err="1"/>
              <a:t>stupnjem</a:t>
            </a:r>
            <a:r>
              <a:rPr lang="en-BZ" sz="1800" dirty="0"/>
              <a:t> </a:t>
            </a:r>
            <a:r>
              <a:rPr lang="en-BZ" sz="1800" dirty="0" err="1"/>
              <a:t>obrazovanja</a:t>
            </a:r>
            <a:r>
              <a:rPr lang="en-BZ" sz="1800" dirty="0"/>
              <a:t> </a:t>
            </a:r>
            <a:r>
              <a:rPr lang="en-BZ" sz="1800" dirty="0" err="1"/>
              <a:t>postoje</a:t>
            </a:r>
            <a:r>
              <a:rPr lang="en-BZ" sz="1800" dirty="0"/>
              <a:t> po </a:t>
            </a:r>
            <a:r>
              <a:rPr lang="en-BZ" sz="1800" dirty="0" err="1"/>
              <a:t>pitanju</a:t>
            </a:r>
            <a:r>
              <a:rPr lang="en-BZ" sz="1800" dirty="0"/>
              <a:t>: </a:t>
            </a:r>
          </a:p>
          <a:p>
            <a:endParaRPr lang="en-BZ" sz="1800" dirty="0"/>
          </a:p>
          <a:p>
            <a:r>
              <a:rPr lang="en-BZ" sz="1800" dirty="0" err="1"/>
              <a:t>Upoznatosti</a:t>
            </a:r>
            <a:r>
              <a:rPr lang="en-BZ" sz="1800" dirty="0"/>
              <a:t> </a:t>
            </a:r>
            <a:r>
              <a:rPr lang="en-BZ" sz="1800" dirty="0" err="1"/>
              <a:t>sa</a:t>
            </a:r>
            <a:r>
              <a:rPr lang="en-BZ" sz="1800" dirty="0"/>
              <a:t> </a:t>
            </a:r>
            <a:r>
              <a:rPr lang="en-BZ" sz="1800" dirty="0" err="1"/>
              <a:t>mehanizmima</a:t>
            </a:r>
            <a:r>
              <a:rPr lang="en-BZ" sz="1800" dirty="0"/>
              <a:t> </a:t>
            </a:r>
            <a:r>
              <a:rPr lang="en-BZ" sz="1800" dirty="0" err="1"/>
              <a:t>zaštite</a:t>
            </a:r>
            <a:r>
              <a:rPr lang="en-BZ" sz="1800" dirty="0"/>
              <a:t> </a:t>
            </a:r>
            <a:r>
              <a:rPr lang="en-BZ" sz="1800" dirty="0" err="1"/>
              <a:t>radničkih</a:t>
            </a:r>
            <a:r>
              <a:rPr lang="en-BZ" sz="1800" dirty="0"/>
              <a:t> </a:t>
            </a:r>
            <a:r>
              <a:rPr lang="en-BZ" sz="1800" dirty="0" err="1"/>
              <a:t>prava</a:t>
            </a:r>
            <a:r>
              <a:rPr lang="en-BZ" sz="1800" dirty="0"/>
              <a:t>: </a:t>
            </a:r>
            <a:r>
              <a:rPr lang="en-BZ" sz="1800" b="1" dirty="0" err="1"/>
              <a:t>osobe</a:t>
            </a:r>
            <a:r>
              <a:rPr lang="en-BZ" sz="1800" b="1" dirty="0"/>
              <a:t> </a:t>
            </a:r>
            <a:r>
              <a:rPr lang="en-BZ" sz="1800" b="1" dirty="0" err="1"/>
              <a:t>sa</a:t>
            </a:r>
            <a:r>
              <a:rPr lang="en-BZ" sz="1800" b="1" dirty="0"/>
              <a:t> </a:t>
            </a:r>
            <a:r>
              <a:rPr lang="en-BZ" sz="1800" b="1" dirty="0" err="1"/>
              <a:t>srednjoškolskim</a:t>
            </a:r>
            <a:r>
              <a:rPr lang="en-BZ" sz="1800" b="1" dirty="0"/>
              <a:t> </a:t>
            </a:r>
            <a:r>
              <a:rPr lang="en-BZ" sz="1800" b="1" dirty="0" err="1"/>
              <a:t>obrazovanjem</a:t>
            </a:r>
            <a:r>
              <a:rPr lang="en-BZ" sz="1800" b="1" dirty="0"/>
              <a:t> </a:t>
            </a:r>
            <a:r>
              <a:rPr lang="en-BZ" sz="1800" dirty="0" err="1"/>
              <a:t>su</a:t>
            </a:r>
            <a:r>
              <a:rPr lang="en-BZ" sz="1800" dirty="0"/>
              <a:t> </a:t>
            </a:r>
            <a:r>
              <a:rPr lang="en-BZ" sz="1800" dirty="0" err="1"/>
              <a:t>značajno</a:t>
            </a:r>
            <a:r>
              <a:rPr lang="en-BZ" sz="1800" dirty="0"/>
              <a:t> </a:t>
            </a:r>
            <a:r>
              <a:rPr lang="en-BZ" sz="1800" b="1" dirty="0" err="1"/>
              <a:t>manje</a:t>
            </a:r>
            <a:r>
              <a:rPr lang="en-BZ" sz="1800" b="1" dirty="0"/>
              <a:t> </a:t>
            </a:r>
            <a:r>
              <a:rPr lang="en-BZ" sz="1800" b="1" dirty="0" err="1"/>
              <a:t>upoznate</a:t>
            </a:r>
            <a:r>
              <a:rPr lang="en-BZ" sz="1800" dirty="0"/>
              <a:t> </a:t>
            </a:r>
            <a:r>
              <a:rPr lang="en-BZ" sz="1800" dirty="0" err="1"/>
              <a:t>sa</a:t>
            </a:r>
            <a:r>
              <a:rPr lang="en-BZ" sz="1800" dirty="0"/>
              <a:t> </a:t>
            </a:r>
            <a:r>
              <a:rPr lang="en-BZ" sz="1800" dirty="0" err="1"/>
              <a:t>mehanizmima</a:t>
            </a:r>
            <a:r>
              <a:rPr lang="en-BZ" sz="1800" dirty="0"/>
              <a:t> </a:t>
            </a:r>
            <a:r>
              <a:rPr lang="en-BZ" sz="1800" dirty="0" err="1"/>
              <a:t>zaštite</a:t>
            </a:r>
            <a:r>
              <a:rPr lang="en-BZ" sz="1800" dirty="0"/>
              <a:t> </a:t>
            </a:r>
            <a:r>
              <a:rPr lang="en-BZ" sz="1800" dirty="0" err="1"/>
              <a:t>svojih</a:t>
            </a:r>
            <a:r>
              <a:rPr lang="en-BZ" sz="1800" dirty="0"/>
              <a:t> </a:t>
            </a:r>
            <a:r>
              <a:rPr lang="en-BZ" sz="1800" dirty="0" err="1"/>
              <a:t>prava</a:t>
            </a:r>
            <a:r>
              <a:rPr lang="en-BZ" sz="1800" dirty="0"/>
              <a:t> u </a:t>
            </a:r>
            <a:r>
              <a:rPr lang="en-BZ" sz="1800" dirty="0" err="1"/>
              <a:t>poređenju</a:t>
            </a:r>
            <a:r>
              <a:rPr lang="en-BZ" sz="1800" dirty="0"/>
              <a:t> </a:t>
            </a:r>
            <a:r>
              <a:rPr lang="en-BZ" sz="1800" dirty="0" err="1"/>
              <a:t>sa</a:t>
            </a:r>
            <a:r>
              <a:rPr lang="en-BZ" sz="1800" dirty="0"/>
              <a:t> </a:t>
            </a:r>
            <a:r>
              <a:rPr lang="en-BZ" sz="1800" dirty="0" err="1"/>
              <a:t>svojim</a:t>
            </a:r>
            <a:r>
              <a:rPr lang="en-BZ" sz="1800" dirty="0"/>
              <a:t> </a:t>
            </a:r>
            <a:r>
              <a:rPr lang="en-BZ" sz="1800" dirty="0" err="1"/>
              <a:t>više</a:t>
            </a:r>
            <a:r>
              <a:rPr lang="en-BZ" sz="1800" dirty="0"/>
              <a:t> </a:t>
            </a:r>
            <a:r>
              <a:rPr lang="en-BZ" sz="1800" dirty="0" err="1"/>
              <a:t>ili</a:t>
            </a:r>
            <a:r>
              <a:rPr lang="en-BZ" sz="1800" dirty="0"/>
              <a:t> </a:t>
            </a:r>
            <a:r>
              <a:rPr lang="en-BZ" sz="1800" dirty="0" err="1"/>
              <a:t>visoko</a:t>
            </a:r>
            <a:r>
              <a:rPr lang="en-BZ" sz="1800" dirty="0"/>
              <a:t> </a:t>
            </a:r>
            <a:r>
              <a:rPr lang="en-BZ" sz="1800" dirty="0" err="1"/>
              <a:t>obrazovanim</a:t>
            </a:r>
            <a:r>
              <a:rPr lang="en-BZ" sz="1800" dirty="0"/>
              <a:t> </a:t>
            </a:r>
            <a:r>
              <a:rPr lang="en-BZ" sz="1800" dirty="0" err="1"/>
              <a:t>vršnjacima</a:t>
            </a:r>
            <a:r>
              <a:rPr lang="en-BZ" sz="1800" dirty="0"/>
              <a:t>. </a:t>
            </a:r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D15C6C8-A9BE-4407-8C84-D77119BB5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7401-5E5F-4767-9029-FEF31D56A7C4}" type="datetime1">
              <a:rPr lang="en-US" smtClean="0">
                <a:solidFill>
                  <a:prstClr val="white"/>
                </a:solidFill>
              </a:rPr>
              <a:pPr/>
              <a:t>12-Apr-19</a:t>
            </a:fld>
            <a:endParaRPr lang="nl-BE">
              <a:solidFill>
                <a:prstClr val="white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2B41D5B-ABFD-4CCF-864F-453A5F8BF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>
                <a:solidFill>
                  <a:prstClr val="white"/>
                </a:solidFill>
              </a:rPr>
              <a:t>CAS SEE</a:t>
            </a:r>
            <a:endParaRPr lang="nl-BE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8EE7395-A75F-4D8D-B421-91D9D935F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CA5D-07E4-4E31-A12B-5028E6CCF51B}" type="slidenum">
              <a:rPr lang="nl-BE" smtClean="0">
                <a:solidFill>
                  <a:prstClr val="white"/>
                </a:solidFill>
              </a:rPr>
              <a:pPr/>
              <a:t>16</a:t>
            </a:fld>
            <a:endParaRPr lang="nl-BE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78642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68BE3B3-41A9-49F2-87F7-DE7BAC93D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7401-5E5F-4767-9029-FEF31D56A7C4}" type="datetime1">
              <a:rPr lang="en-US" smtClean="0">
                <a:solidFill>
                  <a:prstClr val="white"/>
                </a:solidFill>
              </a:rPr>
              <a:pPr/>
              <a:t>12-Apr-19</a:t>
            </a:fld>
            <a:endParaRPr lang="nl-BE">
              <a:solidFill>
                <a:prstClr val="white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8E69AC1-DC06-4C2E-BBF9-EEBDFA1E5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>
                <a:solidFill>
                  <a:prstClr val="white"/>
                </a:solidFill>
              </a:rPr>
              <a:t>CAS SEE</a:t>
            </a:r>
            <a:endParaRPr lang="nl-BE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73503C6-79F8-474B-95C5-7F56407AB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CA5D-07E4-4E31-A12B-5028E6CCF51B}" type="slidenum">
              <a:rPr lang="nl-BE" smtClean="0">
                <a:solidFill>
                  <a:prstClr val="white"/>
                </a:solidFill>
              </a:rPr>
              <a:pPr/>
              <a:t>17</a:t>
            </a:fld>
            <a:endParaRPr lang="nl-BE">
              <a:solidFill>
                <a:prstClr val="white"/>
              </a:solidFill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FCC49D32-46C8-44C3-B839-944B4C3931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r-Latn-RS" dirty="0"/>
              <a:t>Zaključci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A9A3ADB-91ED-4E21-A400-6E7BA38395AC}"/>
              </a:ext>
            </a:extLst>
          </p:cNvPr>
          <p:cNvSpPr/>
          <p:nvPr/>
        </p:nvSpPr>
        <p:spPr>
          <a:xfrm>
            <a:off x="692150" y="3644974"/>
            <a:ext cx="7334250" cy="717476"/>
          </a:xfrm>
          <a:prstGeom prst="rect">
            <a:avLst/>
          </a:prstGeom>
          <a:solidFill>
            <a:srgbClr val="FFFFFF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58071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xmlns="" id="{8D19DB74-8E9B-42FD-BF75-95FFD9051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Zaključci</a:t>
            </a:r>
            <a:endParaRPr lang="en-US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xmlns="" id="{43EC4096-6923-422A-8A4F-61B71FF39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88274"/>
            <a:ext cx="11088709" cy="5604604"/>
          </a:xfrm>
        </p:spPr>
        <p:txBody>
          <a:bodyPr>
            <a:normAutofit/>
          </a:bodyPr>
          <a:lstStyle/>
          <a:p>
            <a:pPr algn="just"/>
            <a:r>
              <a:rPr lang="en-BZ" sz="2000" dirty="0" err="1"/>
              <a:t>Prije</a:t>
            </a:r>
            <a:r>
              <a:rPr lang="en-BZ" sz="2000" dirty="0"/>
              <a:t> </a:t>
            </a:r>
            <a:r>
              <a:rPr lang="en-BZ" sz="2000" dirty="0" err="1"/>
              <a:t>svega</a:t>
            </a:r>
            <a:r>
              <a:rPr lang="en-BZ" sz="2000" dirty="0"/>
              <a:t> </a:t>
            </a:r>
            <a:r>
              <a:rPr lang="en-BZ" sz="2000" dirty="0" err="1"/>
              <a:t>smatramo</a:t>
            </a:r>
            <a:r>
              <a:rPr lang="en-BZ" sz="2000" dirty="0"/>
              <a:t> </a:t>
            </a:r>
            <a:r>
              <a:rPr lang="en-BZ" sz="2000" dirty="0" smtClean="0"/>
              <a:t>da </a:t>
            </a:r>
            <a:r>
              <a:rPr lang="hr-HR" sz="2000" dirty="0"/>
              <a:t>o</a:t>
            </a:r>
            <a:r>
              <a:rPr lang="en-BZ" sz="2000" dirty="0" err="1" smtClean="0"/>
              <a:t>nline</a:t>
            </a:r>
            <a:r>
              <a:rPr lang="en-BZ" sz="2000" dirty="0" smtClean="0"/>
              <a:t> </a:t>
            </a:r>
            <a:r>
              <a:rPr lang="en-BZ" sz="2000" dirty="0" err="1"/>
              <a:t>upitnik</a:t>
            </a:r>
            <a:r>
              <a:rPr lang="en-BZ" sz="2000" dirty="0"/>
              <a:t> (</a:t>
            </a:r>
            <a:r>
              <a:rPr lang="en-BZ" sz="2000" dirty="0" err="1"/>
              <a:t>anketa</a:t>
            </a:r>
            <a:r>
              <a:rPr lang="en-BZ" sz="2000" dirty="0"/>
              <a:t>) „Da li </a:t>
            </a:r>
            <a:r>
              <a:rPr lang="en-BZ" sz="2000" dirty="0" err="1"/>
              <a:t>ste</a:t>
            </a:r>
            <a:r>
              <a:rPr lang="en-BZ" sz="2000" dirty="0"/>
              <a:t> </a:t>
            </a:r>
            <a:r>
              <a:rPr lang="en-BZ" sz="2000" dirty="0" err="1"/>
              <a:t>upoznati</a:t>
            </a:r>
            <a:r>
              <a:rPr lang="en-BZ" sz="2000" dirty="0"/>
              <a:t> s </a:t>
            </a:r>
            <a:r>
              <a:rPr lang="en-BZ" sz="2000" dirty="0" err="1"/>
              <a:t>Vašim</a:t>
            </a:r>
            <a:r>
              <a:rPr lang="en-BZ" sz="2000" dirty="0"/>
              <a:t> </a:t>
            </a:r>
            <a:r>
              <a:rPr lang="en-BZ" sz="2000" dirty="0" err="1"/>
              <a:t>radnim</a:t>
            </a:r>
            <a:r>
              <a:rPr lang="en-BZ" sz="2000" dirty="0"/>
              <a:t> </a:t>
            </a:r>
            <a:r>
              <a:rPr lang="en-BZ" sz="2000" dirty="0" err="1"/>
              <a:t>pravima</a:t>
            </a:r>
            <a:r>
              <a:rPr lang="en-BZ" sz="2000" dirty="0"/>
              <a:t>?“ </a:t>
            </a:r>
            <a:r>
              <a:rPr lang="en-BZ" sz="2000" dirty="0" err="1"/>
              <a:t>predstavlja</a:t>
            </a:r>
            <a:r>
              <a:rPr lang="en-BZ" sz="2000" dirty="0"/>
              <a:t> </a:t>
            </a:r>
            <a:r>
              <a:rPr lang="en-BZ" sz="2000" dirty="0" err="1"/>
              <a:t>jedan</a:t>
            </a:r>
            <a:r>
              <a:rPr lang="en-BZ" sz="2000" dirty="0"/>
              <a:t> od </a:t>
            </a:r>
            <a:r>
              <a:rPr lang="en-BZ" sz="2000" dirty="0" err="1"/>
              <a:t>ključnih</a:t>
            </a:r>
            <a:r>
              <a:rPr lang="en-BZ" sz="2000" dirty="0"/>
              <a:t> </a:t>
            </a:r>
            <a:r>
              <a:rPr lang="en-BZ" sz="2000" dirty="0" err="1"/>
              <a:t>elemenata</a:t>
            </a:r>
            <a:r>
              <a:rPr lang="en-BZ" sz="2000" dirty="0"/>
              <a:t> </a:t>
            </a:r>
            <a:r>
              <a:rPr lang="en-BZ" sz="2000" dirty="0" err="1"/>
              <a:t>za</a:t>
            </a:r>
            <a:r>
              <a:rPr lang="en-BZ" sz="2000" dirty="0"/>
              <a:t> </a:t>
            </a:r>
            <a:r>
              <a:rPr lang="en-BZ" sz="2000" dirty="0" err="1"/>
              <a:t>buduće</a:t>
            </a:r>
            <a:r>
              <a:rPr lang="en-BZ" sz="2000" dirty="0"/>
              <a:t> </a:t>
            </a:r>
            <a:r>
              <a:rPr lang="en-BZ" sz="2000" dirty="0" err="1"/>
              <a:t>sindikalne</a:t>
            </a:r>
            <a:r>
              <a:rPr lang="en-BZ" sz="2000" dirty="0"/>
              <a:t> </a:t>
            </a:r>
            <a:r>
              <a:rPr lang="en-BZ" sz="2000" dirty="0" err="1"/>
              <a:t>politike</a:t>
            </a:r>
            <a:r>
              <a:rPr lang="en-BZ" sz="2000" dirty="0"/>
              <a:t> </a:t>
            </a:r>
            <a:r>
              <a:rPr lang="en-BZ" sz="2000" dirty="0" err="1"/>
              <a:t>prema</a:t>
            </a:r>
            <a:r>
              <a:rPr lang="en-BZ" sz="2000" dirty="0"/>
              <a:t> </a:t>
            </a:r>
            <a:r>
              <a:rPr lang="en-BZ" sz="2000" dirty="0" err="1"/>
              <a:t>mladim</a:t>
            </a:r>
            <a:r>
              <a:rPr lang="en-BZ" sz="2000" dirty="0"/>
              <a:t> </a:t>
            </a:r>
            <a:r>
              <a:rPr lang="en-BZ" sz="2000" dirty="0" err="1"/>
              <a:t>članovima</a:t>
            </a:r>
            <a:r>
              <a:rPr lang="en-BZ" sz="2000" dirty="0"/>
              <a:t> </a:t>
            </a:r>
            <a:r>
              <a:rPr lang="bs-Latn-BA" sz="2000" dirty="0" smtClean="0"/>
              <a:t>i</a:t>
            </a:r>
            <a:r>
              <a:rPr lang="en-BZ" sz="2000" dirty="0" smtClean="0"/>
              <a:t> </a:t>
            </a:r>
            <a:r>
              <a:rPr lang="en-BZ" sz="2000" dirty="0" err="1"/>
              <a:t>poslužiće</a:t>
            </a:r>
            <a:r>
              <a:rPr lang="en-BZ" sz="2000" dirty="0"/>
              <a:t> </a:t>
            </a:r>
            <a:r>
              <a:rPr lang="en-BZ" sz="2000" dirty="0" err="1"/>
              <a:t>kao</a:t>
            </a:r>
            <a:r>
              <a:rPr lang="en-BZ" sz="2000" dirty="0"/>
              <a:t> dobra </a:t>
            </a:r>
            <a:r>
              <a:rPr lang="en-BZ" sz="2000" dirty="0" err="1"/>
              <a:t>procena</a:t>
            </a:r>
            <a:r>
              <a:rPr lang="en-BZ" sz="2000" dirty="0"/>
              <a:t> </a:t>
            </a:r>
            <a:r>
              <a:rPr lang="en-BZ" sz="2000" dirty="0" err="1"/>
              <a:t>kvaliteta</a:t>
            </a:r>
            <a:r>
              <a:rPr lang="en-BZ" sz="2000" dirty="0"/>
              <a:t> </a:t>
            </a:r>
            <a:r>
              <a:rPr lang="en-BZ" sz="2000" dirty="0" err="1"/>
              <a:t>procesa</a:t>
            </a:r>
            <a:r>
              <a:rPr lang="en-BZ" sz="2000" dirty="0"/>
              <a:t> </a:t>
            </a:r>
            <a:r>
              <a:rPr lang="en-BZ" sz="2000" dirty="0" err="1"/>
              <a:t>koji</a:t>
            </a:r>
            <a:r>
              <a:rPr lang="en-BZ" sz="2000" dirty="0"/>
              <a:t> se </a:t>
            </a:r>
            <a:r>
              <a:rPr lang="en-BZ" sz="2000" dirty="0" err="1"/>
              <a:t>odvijaju</a:t>
            </a:r>
            <a:r>
              <a:rPr lang="en-BZ" sz="2000" dirty="0"/>
              <a:t> u </a:t>
            </a:r>
            <a:r>
              <a:rPr lang="en-BZ" sz="2000" dirty="0" err="1"/>
              <a:t>sistemima</a:t>
            </a:r>
            <a:r>
              <a:rPr lang="en-BZ" sz="2000" dirty="0"/>
              <a:t> </a:t>
            </a:r>
            <a:r>
              <a:rPr lang="en-BZ" sz="2000" dirty="0" err="1"/>
              <a:t>javne</a:t>
            </a:r>
            <a:r>
              <a:rPr lang="en-BZ" sz="2000" dirty="0"/>
              <a:t> </a:t>
            </a:r>
            <a:r>
              <a:rPr lang="en-BZ" sz="2000" dirty="0" err="1" smtClean="0"/>
              <a:t>uprave</a:t>
            </a:r>
            <a:r>
              <a:rPr lang="bs-Latn-BA" sz="2000" dirty="0" smtClean="0"/>
              <a:t>. </a:t>
            </a:r>
            <a:endParaRPr lang="en-US" sz="2000" dirty="0"/>
          </a:p>
          <a:p>
            <a:pPr algn="just"/>
            <a:r>
              <a:rPr lang="en-US" sz="2000" dirty="0" err="1"/>
              <a:t>Iako</a:t>
            </a:r>
            <a:r>
              <a:rPr lang="en-US" sz="2000" dirty="0"/>
              <a:t> je </a:t>
            </a:r>
            <a:r>
              <a:rPr lang="en-US" sz="2000" dirty="0" err="1"/>
              <a:t>većina</a:t>
            </a:r>
            <a:r>
              <a:rPr lang="en-US" sz="2000" dirty="0"/>
              <a:t> </a:t>
            </a:r>
            <a:r>
              <a:rPr lang="en-US" sz="2000" dirty="0" err="1"/>
              <a:t>mladih</a:t>
            </a:r>
            <a:r>
              <a:rPr lang="en-US" sz="2000" dirty="0"/>
              <a:t> </a:t>
            </a:r>
            <a:r>
              <a:rPr lang="en-US" sz="2000" dirty="0" err="1"/>
              <a:t>procijenila</a:t>
            </a:r>
            <a:r>
              <a:rPr lang="en-US" sz="2000" dirty="0"/>
              <a:t>  da je </a:t>
            </a:r>
            <a:r>
              <a:rPr lang="en-US" sz="2000" dirty="0" err="1"/>
              <a:t>upoznata</a:t>
            </a:r>
            <a:r>
              <a:rPr lang="en-US" sz="2000" dirty="0"/>
              <a:t> </a:t>
            </a:r>
            <a:r>
              <a:rPr lang="en-US" sz="2000" dirty="0" err="1"/>
              <a:t>sa</a:t>
            </a:r>
            <a:r>
              <a:rPr lang="en-US" sz="2000" dirty="0"/>
              <a:t> </a:t>
            </a:r>
            <a:r>
              <a:rPr lang="en-US" sz="2000" dirty="0" err="1"/>
              <a:t>radnim</a:t>
            </a:r>
            <a:r>
              <a:rPr lang="en-US" sz="2000" dirty="0"/>
              <a:t> </a:t>
            </a:r>
            <a:r>
              <a:rPr lang="en-US" sz="2000" dirty="0" err="1"/>
              <a:t>pravima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mehanizmima</a:t>
            </a:r>
            <a:r>
              <a:rPr lang="en-US" sz="2000" dirty="0"/>
              <a:t> </a:t>
            </a:r>
            <a:r>
              <a:rPr lang="en-US" sz="2000" dirty="0" err="1"/>
              <a:t>zaštite</a:t>
            </a:r>
            <a:r>
              <a:rPr lang="en-US" sz="2000" dirty="0"/>
              <a:t> </a:t>
            </a:r>
            <a:r>
              <a:rPr lang="en-US" sz="2000" dirty="0" err="1"/>
              <a:t>svojih</a:t>
            </a:r>
            <a:r>
              <a:rPr lang="en-US" sz="2000" dirty="0"/>
              <a:t> </a:t>
            </a:r>
            <a:r>
              <a:rPr lang="en-US" sz="2000" dirty="0" err="1"/>
              <a:t>prava</a:t>
            </a:r>
            <a:r>
              <a:rPr lang="en-US" sz="2000" dirty="0"/>
              <a:t> </a:t>
            </a:r>
            <a:r>
              <a:rPr lang="en-US" sz="2000" dirty="0" err="1"/>
              <a:t>neophodno</a:t>
            </a:r>
            <a:r>
              <a:rPr lang="en-US" sz="2000" dirty="0"/>
              <a:t> je </a:t>
            </a:r>
            <a:r>
              <a:rPr lang="en-US" sz="2000" dirty="0" err="1"/>
              <a:t>ispitati</a:t>
            </a:r>
            <a:r>
              <a:rPr lang="en-US" sz="2000" dirty="0"/>
              <a:t> </a:t>
            </a:r>
            <a:r>
              <a:rPr lang="en-US" sz="2000" dirty="0" err="1"/>
              <a:t>razloge</a:t>
            </a:r>
            <a:r>
              <a:rPr lang="en-US" sz="2000" dirty="0"/>
              <a:t> </a:t>
            </a:r>
            <a:r>
              <a:rPr lang="en-US" sz="2000" dirty="0" err="1"/>
              <a:t>formulisanja</a:t>
            </a:r>
            <a:r>
              <a:rPr lang="en-US" sz="2000" dirty="0"/>
              <a:t> </a:t>
            </a:r>
            <a:r>
              <a:rPr lang="en-US" sz="2000" dirty="0" err="1"/>
              <a:t>negativne</a:t>
            </a:r>
            <a:r>
              <a:rPr lang="en-US" sz="2000" dirty="0"/>
              <a:t> </a:t>
            </a:r>
            <a:r>
              <a:rPr lang="en-US" sz="2000" dirty="0" err="1"/>
              <a:t>procijene</a:t>
            </a:r>
            <a:r>
              <a:rPr lang="en-US" sz="2000" dirty="0"/>
              <a:t> </a:t>
            </a:r>
            <a:r>
              <a:rPr lang="en-US" sz="2000" dirty="0" err="1"/>
              <a:t>prema</a:t>
            </a:r>
            <a:r>
              <a:rPr lang="en-US" sz="2000" dirty="0"/>
              <a:t> </a:t>
            </a:r>
            <a:r>
              <a:rPr lang="en-US" sz="2000" dirty="0" err="1"/>
              <a:t>upoznatosti</a:t>
            </a:r>
            <a:r>
              <a:rPr lang="en-US" sz="2000" dirty="0"/>
              <a:t> </a:t>
            </a:r>
            <a:r>
              <a:rPr lang="en-US" sz="2000" dirty="0" err="1"/>
              <a:t>svojim</a:t>
            </a:r>
            <a:r>
              <a:rPr lang="en-US" sz="2000" dirty="0"/>
              <a:t> </a:t>
            </a:r>
            <a:r>
              <a:rPr lang="en-US" sz="2000" dirty="0" err="1"/>
              <a:t>vršnjaka</a:t>
            </a:r>
            <a:r>
              <a:rPr lang="en-US" sz="2000" dirty="0"/>
              <a:t> o </a:t>
            </a:r>
            <a:r>
              <a:rPr lang="en-US" sz="2000" dirty="0" err="1"/>
              <a:t>istom</a:t>
            </a:r>
            <a:r>
              <a:rPr lang="en-US" sz="2000" dirty="0"/>
              <a:t> </a:t>
            </a:r>
            <a:r>
              <a:rPr lang="en-US" sz="2000" dirty="0" err="1"/>
              <a:t>pitanju</a:t>
            </a:r>
            <a:r>
              <a:rPr lang="en-US" sz="2000" dirty="0"/>
              <a:t>.  </a:t>
            </a:r>
            <a:endParaRPr lang="bs-Latn-BA" sz="2000" dirty="0" smtClean="0"/>
          </a:p>
          <a:p>
            <a:pPr algn="just"/>
            <a:r>
              <a:rPr lang="en-BZ" sz="2000" dirty="0" err="1"/>
              <a:t>Što</a:t>
            </a:r>
            <a:r>
              <a:rPr lang="en-BZ" sz="2000" dirty="0"/>
              <a:t> se </a:t>
            </a:r>
            <a:r>
              <a:rPr lang="en-BZ" sz="2000" dirty="0" err="1"/>
              <a:t>tiče</a:t>
            </a:r>
            <a:r>
              <a:rPr lang="en-BZ" sz="2000" dirty="0"/>
              <a:t> </a:t>
            </a:r>
            <a:r>
              <a:rPr lang="en-BZ" sz="2000" dirty="0" err="1"/>
              <a:t>zaštite</a:t>
            </a:r>
            <a:r>
              <a:rPr lang="en-BZ" sz="2000" dirty="0"/>
              <a:t> </a:t>
            </a:r>
            <a:r>
              <a:rPr lang="en-BZ" sz="2000" dirty="0" err="1"/>
              <a:t>radničkih</a:t>
            </a:r>
            <a:r>
              <a:rPr lang="en-BZ" sz="2000" dirty="0"/>
              <a:t> </a:t>
            </a:r>
            <a:r>
              <a:rPr lang="en-BZ" sz="2000" dirty="0" err="1"/>
              <a:t>prava</a:t>
            </a:r>
            <a:r>
              <a:rPr lang="en-BZ" sz="2000" dirty="0"/>
              <a:t>, </a:t>
            </a:r>
            <a:r>
              <a:rPr lang="bs-Latn-BA" sz="2000" dirty="0" smtClean="0"/>
              <a:t>4 od 5 </a:t>
            </a:r>
            <a:r>
              <a:rPr lang="en-BZ" sz="2000" dirty="0" err="1" smtClean="0"/>
              <a:t>mladih</a:t>
            </a:r>
            <a:r>
              <a:rPr lang="en-BZ" sz="2000" dirty="0" smtClean="0"/>
              <a:t> </a:t>
            </a:r>
            <a:r>
              <a:rPr lang="en-BZ" sz="2000" dirty="0"/>
              <a:t>se </a:t>
            </a:r>
            <a:r>
              <a:rPr lang="en-BZ" sz="2000" dirty="0" err="1"/>
              <a:t>izjasnilo</a:t>
            </a:r>
            <a:r>
              <a:rPr lang="en-BZ" sz="2000" dirty="0"/>
              <a:t> da </a:t>
            </a:r>
            <a:r>
              <a:rPr lang="bs-Latn-BA" sz="2000" dirty="0" smtClean="0"/>
              <a:t>nije</a:t>
            </a:r>
            <a:r>
              <a:rPr lang="en-BZ" sz="2000" dirty="0" smtClean="0"/>
              <a:t> </a:t>
            </a:r>
            <a:r>
              <a:rPr lang="en-BZ" sz="2000" dirty="0" err="1"/>
              <a:t>koristilo</a:t>
            </a:r>
            <a:r>
              <a:rPr lang="en-BZ" sz="2000" dirty="0"/>
              <a:t> </a:t>
            </a:r>
            <a:r>
              <a:rPr lang="en-BZ" sz="2000" dirty="0" err="1"/>
              <a:t>jedan</a:t>
            </a:r>
            <a:r>
              <a:rPr lang="en-BZ" sz="2000" dirty="0"/>
              <a:t> od </a:t>
            </a:r>
            <a:r>
              <a:rPr lang="en-BZ" sz="2000" dirty="0" err="1"/>
              <a:t>mehanizima</a:t>
            </a:r>
            <a:r>
              <a:rPr lang="en-BZ" sz="2000" dirty="0"/>
              <a:t> </a:t>
            </a:r>
            <a:r>
              <a:rPr lang="en-BZ" sz="2000" dirty="0" err="1" smtClean="0"/>
              <a:t>zaštite</a:t>
            </a:r>
            <a:r>
              <a:rPr lang="bs-Latn-BA" sz="2000" dirty="0" smtClean="0"/>
              <a:t>, a od njih </a:t>
            </a:r>
            <a:r>
              <a:rPr lang="bs-Latn-BA" sz="2000" dirty="0"/>
              <a:t>53% kaže da nije bilo potrebe za </a:t>
            </a:r>
            <a:r>
              <a:rPr lang="bs-Latn-BA" sz="2000" dirty="0" smtClean="0"/>
              <a:t>tim i taj podatak možemo slobodno ocijeniti kao dobar. Ipak,</a:t>
            </a:r>
            <a:r>
              <a:rPr lang="en-BZ" sz="2000" dirty="0" smtClean="0"/>
              <a:t> </a:t>
            </a:r>
            <a:r>
              <a:rPr lang="en-BZ" sz="2000" dirty="0" err="1" smtClean="0"/>
              <a:t>zabrinjava</a:t>
            </a:r>
            <a:r>
              <a:rPr lang="en-BZ" sz="2000" dirty="0" smtClean="0"/>
              <a:t> </a:t>
            </a:r>
            <a:r>
              <a:rPr lang="bs-Latn-BA" sz="2000" dirty="0" smtClean="0"/>
              <a:t>podatak da </a:t>
            </a:r>
            <a:r>
              <a:rPr lang="en-BZ" sz="2000" dirty="0" smtClean="0"/>
              <a:t>2</a:t>
            </a:r>
            <a:r>
              <a:rPr lang="bs-Latn-BA" sz="2000" dirty="0" smtClean="0"/>
              <a:t>2</a:t>
            </a:r>
            <a:r>
              <a:rPr lang="en-BZ" sz="2000" dirty="0" smtClean="0"/>
              <a:t>% </a:t>
            </a:r>
            <a:r>
              <a:rPr lang="en-BZ" sz="2000" dirty="0" err="1" smtClean="0"/>
              <a:t>mladih</a:t>
            </a:r>
            <a:r>
              <a:rPr lang="en-BZ" sz="2000" dirty="0" smtClean="0"/>
              <a:t> </a:t>
            </a:r>
            <a:r>
              <a:rPr lang="en-BZ" sz="2000" dirty="0" err="1" smtClean="0"/>
              <a:t>nisu</a:t>
            </a:r>
            <a:r>
              <a:rPr lang="en-BZ" sz="2000" dirty="0" smtClean="0"/>
              <a:t> </a:t>
            </a:r>
            <a:r>
              <a:rPr lang="en-BZ" sz="2000" dirty="0" err="1" smtClean="0"/>
              <a:t>koristili</a:t>
            </a:r>
            <a:r>
              <a:rPr lang="bs-Latn-BA" sz="2000" dirty="0" smtClean="0"/>
              <a:t> mehanizme zaštite, jer </a:t>
            </a:r>
            <a:r>
              <a:rPr lang="en-BZ" sz="2000" dirty="0" err="1" smtClean="0"/>
              <a:t>nemaju</a:t>
            </a:r>
            <a:r>
              <a:rPr lang="en-BZ" sz="2000" dirty="0" smtClean="0"/>
              <a:t> </a:t>
            </a:r>
            <a:r>
              <a:rPr lang="en-BZ" sz="2000" dirty="0" err="1"/>
              <a:t>povjerenje</a:t>
            </a:r>
            <a:r>
              <a:rPr lang="en-BZ" sz="2000" dirty="0"/>
              <a:t> u </a:t>
            </a:r>
            <a:r>
              <a:rPr lang="en-BZ" sz="2000" dirty="0" err="1"/>
              <a:t>sistem</a:t>
            </a:r>
            <a:r>
              <a:rPr lang="en-BZ" sz="2000" dirty="0"/>
              <a:t> </a:t>
            </a:r>
            <a:r>
              <a:rPr lang="en-BZ" sz="2000" dirty="0" err="1"/>
              <a:t>ili</a:t>
            </a:r>
            <a:r>
              <a:rPr lang="en-BZ" sz="2000" dirty="0"/>
              <a:t> </a:t>
            </a:r>
            <a:r>
              <a:rPr lang="en-BZ" sz="2000" dirty="0" smtClean="0"/>
              <a:t>je</a:t>
            </a:r>
            <a:r>
              <a:rPr lang="bs-Latn-BA" sz="2000" dirty="0" smtClean="0"/>
              <a:t> </a:t>
            </a:r>
            <a:r>
              <a:rPr lang="en-BZ" sz="2000" dirty="0" err="1" smtClean="0"/>
              <a:t>strahoval</a:t>
            </a:r>
            <a:r>
              <a:rPr lang="bs-Latn-BA" sz="2000" dirty="0" smtClean="0"/>
              <a:t>o </a:t>
            </a:r>
            <a:r>
              <a:rPr lang="en-BZ" sz="2000" dirty="0" smtClean="0"/>
              <a:t>od </a:t>
            </a:r>
            <a:r>
              <a:rPr lang="en-BZ" sz="2000" dirty="0" err="1"/>
              <a:t>sankcija</a:t>
            </a:r>
            <a:r>
              <a:rPr lang="en-BZ" sz="2000" dirty="0"/>
              <a:t>. </a:t>
            </a:r>
            <a:r>
              <a:rPr lang="bs-Latn-BA" sz="2000" dirty="0" smtClean="0"/>
              <a:t>Nameće se zaključak da su potrebna </a:t>
            </a:r>
            <a:r>
              <a:rPr lang="pl-PL" sz="2000" dirty="0" smtClean="0"/>
              <a:t>preciznija </a:t>
            </a:r>
            <a:r>
              <a:rPr lang="pl-PL" sz="2000" dirty="0"/>
              <a:t>zakonska određenja </a:t>
            </a:r>
            <a:r>
              <a:rPr lang="pl-PL" sz="2000" dirty="0" smtClean="0"/>
              <a:t>iz ove oblasti, </a:t>
            </a:r>
            <a:r>
              <a:rPr lang="en-BZ" sz="2000" dirty="0" err="1" smtClean="0"/>
              <a:t>te</a:t>
            </a:r>
            <a:r>
              <a:rPr lang="en-BZ" sz="2000" dirty="0" smtClean="0"/>
              <a:t> </a:t>
            </a:r>
            <a:r>
              <a:rPr lang="en-BZ" sz="2000" dirty="0" err="1"/>
              <a:t>zalaganje</a:t>
            </a:r>
            <a:r>
              <a:rPr lang="en-BZ" sz="2000" dirty="0"/>
              <a:t> </a:t>
            </a:r>
            <a:r>
              <a:rPr lang="en-BZ" sz="2000" dirty="0" err="1"/>
              <a:t>za</a:t>
            </a:r>
            <a:r>
              <a:rPr lang="en-BZ" sz="2000" dirty="0"/>
              <a:t> </a:t>
            </a:r>
            <a:r>
              <a:rPr lang="en-BZ" sz="2000" dirty="0" err="1"/>
              <a:t>strogo</a:t>
            </a:r>
            <a:r>
              <a:rPr lang="en-BZ" sz="2000" dirty="0"/>
              <a:t> </a:t>
            </a:r>
            <a:r>
              <a:rPr lang="en-BZ" sz="2000" dirty="0" err="1"/>
              <a:t>poštovanje</a:t>
            </a:r>
            <a:r>
              <a:rPr lang="en-BZ" sz="2000" dirty="0"/>
              <a:t> </a:t>
            </a:r>
            <a:r>
              <a:rPr lang="en-BZ" sz="2000" dirty="0" err="1"/>
              <a:t>radni</a:t>
            </a:r>
            <a:r>
              <a:rPr lang="bs-Latn-BA" sz="2000" dirty="0"/>
              <a:t>čk</a:t>
            </a:r>
            <a:r>
              <a:rPr lang="en-BZ" sz="2000" dirty="0" err="1"/>
              <a:t>ih</a:t>
            </a:r>
            <a:r>
              <a:rPr lang="en-BZ" sz="2000" dirty="0"/>
              <a:t> </a:t>
            </a:r>
            <a:r>
              <a:rPr lang="en-BZ" sz="2000" dirty="0" err="1"/>
              <a:t>prava</a:t>
            </a:r>
            <a:r>
              <a:rPr lang="en-BZ" sz="2000" dirty="0"/>
              <a:t> </a:t>
            </a:r>
            <a:r>
              <a:rPr lang="en-BZ" sz="2000" dirty="0" err="1"/>
              <a:t>i</a:t>
            </a:r>
            <a:r>
              <a:rPr lang="en-BZ" sz="2000" dirty="0"/>
              <a:t> </a:t>
            </a:r>
            <a:r>
              <a:rPr lang="en-BZ" sz="2000" dirty="0" err="1"/>
              <a:t>mehanizama</a:t>
            </a:r>
            <a:r>
              <a:rPr lang="en-BZ" sz="2000" dirty="0"/>
              <a:t> </a:t>
            </a:r>
            <a:r>
              <a:rPr lang="en-BZ" sz="2000" dirty="0" err="1"/>
              <a:t>zaštite</a:t>
            </a:r>
            <a:r>
              <a:rPr lang="en-BZ" sz="2000" dirty="0"/>
              <a:t> </a:t>
            </a:r>
            <a:r>
              <a:rPr lang="en-BZ" sz="2000" dirty="0" err="1" smtClean="0"/>
              <a:t>istih</a:t>
            </a:r>
            <a:r>
              <a:rPr lang="bs-Latn-BA" sz="2000" dirty="0" smtClean="0"/>
              <a:t>. </a:t>
            </a:r>
          </a:p>
          <a:p>
            <a:pPr algn="just"/>
            <a:r>
              <a:rPr lang="en-BZ" sz="2000" dirty="0" err="1"/>
              <a:t>Anketa</a:t>
            </a:r>
            <a:r>
              <a:rPr lang="en-BZ" sz="2000" dirty="0"/>
              <a:t> je </a:t>
            </a:r>
            <a:r>
              <a:rPr lang="en-BZ" sz="2000" dirty="0" err="1"/>
              <a:t>pokazala</a:t>
            </a:r>
            <a:r>
              <a:rPr lang="en-BZ" sz="2000" dirty="0"/>
              <a:t> </a:t>
            </a:r>
            <a:r>
              <a:rPr lang="en-BZ" sz="2000" dirty="0" err="1"/>
              <a:t>jedan</a:t>
            </a:r>
            <a:r>
              <a:rPr lang="en-BZ" sz="2000" dirty="0"/>
              <a:t> </a:t>
            </a:r>
            <a:r>
              <a:rPr lang="en-BZ" sz="2000" dirty="0" err="1"/>
              <a:t>porazan</a:t>
            </a:r>
            <a:r>
              <a:rPr lang="en-BZ" sz="2000" dirty="0"/>
              <a:t> </a:t>
            </a:r>
            <a:r>
              <a:rPr lang="en-BZ" sz="2000" dirty="0" err="1"/>
              <a:t>podatak</a:t>
            </a:r>
            <a:r>
              <a:rPr lang="en-BZ" sz="2000" dirty="0"/>
              <a:t> da </a:t>
            </a:r>
            <a:r>
              <a:rPr lang="en-BZ" sz="2000" dirty="0" err="1"/>
              <a:t>tek</a:t>
            </a:r>
            <a:r>
              <a:rPr lang="en-BZ" sz="2000" dirty="0"/>
              <a:t> 7% </a:t>
            </a:r>
            <a:r>
              <a:rPr lang="en-BZ" sz="2000" dirty="0" err="1"/>
              <a:t>radnika</a:t>
            </a:r>
            <a:r>
              <a:rPr lang="en-BZ" sz="2000" dirty="0"/>
              <a:t> </a:t>
            </a:r>
            <a:r>
              <a:rPr lang="en-BZ" sz="2000" dirty="0" err="1"/>
              <a:t>imalo</a:t>
            </a:r>
            <a:r>
              <a:rPr lang="en-BZ" sz="2000" dirty="0"/>
              <a:t> </a:t>
            </a:r>
            <a:r>
              <a:rPr lang="en-BZ" sz="2000" dirty="0" err="1"/>
              <a:t>obavezu</a:t>
            </a:r>
            <a:r>
              <a:rPr lang="en-BZ" sz="2000" dirty="0"/>
              <a:t> </a:t>
            </a:r>
            <a:r>
              <a:rPr lang="en-BZ" sz="2000" dirty="0" err="1"/>
              <a:t>periodično</a:t>
            </a:r>
            <a:r>
              <a:rPr lang="en-BZ" sz="2000" dirty="0"/>
              <a:t> </a:t>
            </a:r>
            <a:r>
              <a:rPr lang="en-BZ" sz="2000" dirty="0" err="1"/>
              <a:t>prisustvovati</a:t>
            </a:r>
            <a:r>
              <a:rPr lang="en-BZ" sz="2000" dirty="0"/>
              <a:t> </a:t>
            </a:r>
            <a:r>
              <a:rPr lang="en-BZ" sz="2000" dirty="0" err="1"/>
              <a:t>edukacijama</a:t>
            </a:r>
            <a:r>
              <a:rPr lang="en-BZ" sz="2000" dirty="0"/>
              <a:t> o </a:t>
            </a:r>
            <a:r>
              <a:rPr lang="en-BZ" sz="2000" dirty="0" err="1"/>
              <a:t>radnim</a:t>
            </a:r>
            <a:r>
              <a:rPr lang="en-BZ" sz="2000" dirty="0"/>
              <a:t> </a:t>
            </a:r>
            <a:r>
              <a:rPr lang="en-BZ" sz="2000" dirty="0" err="1"/>
              <a:t>pravima</a:t>
            </a:r>
            <a:r>
              <a:rPr lang="en-BZ" sz="2000" dirty="0"/>
              <a:t> </a:t>
            </a:r>
            <a:r>
              <a:rPr lang="en-BZ" sz="2000" dirty="0" err="1"/>
              <a:t>i</a:t>
            </a:r>
            <a:r>
              <a:rPr lang="en-BZ" sz="2000" dirty="0"/>
              <a:t> da </a:t>
            </a:r>
            <a:r>
              <a:rPr lang="en-BZ" sz="2000" dirty="0" err="1"/>
              <a:t>su</a:t>
            </a:r>
            <a:r>
              <a:rPr lang="en-BZ" sz="2000" dirty="0"/>
              <a:t> </a:t>
            </a:r>
            <a:r>
              <a:rPr lang="en-BZ" sz="2000" dirty="0" err="1"/>
              <a:t>sindikalne</a:t>
            </a:r>
            <a:r>
              <a:rPr lang="en-BZ" sz="2000" dirty="0"/>
              <a:t> </a:t>
            </a:r>
            <a:r>
              <a:rPr lang="en-BZ" sz="2000" dirty="0" err="1" smtClean="0"/>
              <a:t>organizacij</a:t>
            </a:r>
            <a:r>
              <a:rPr lang="hr-HR" sz="2000" dirty="0" smtClean="0"/>
              <a:t>e</a:t>
            </a:r>
            <a:r>
              <a:rPr lang="en-BZ" sz="2000" dirty="0" smtClean="0"/>
              <a:t> </a:t>
            </a:r>
            <a:r>
              <a:rPr lang="en-BZ" sz="2000" dirty="0" err="1"/>
              <a:t>vodeći</a:t>
            </a:r>
            <a:r>
              <a:rPr lang="en-BZ" sz="2000" dirty="0"/>
              <a:t> </a:t>
            </a:r>
            <a:r>
              <a:rPr lang="en-BZ" sz="2000" dirty="0" err="1" smtClean="0"/>
              <a:t>edukator</a:t>
            </a:r>
            <a:r>
              <a:rPr lang="en-BZ" sz="2000" dirty="0" smtClean="0"/>
              <a:t> </a:t>
            </a:r>
            <a:r>
              <a:rPr lang="en-BZ" sz="2000" dirty="0" err="1"/>
              <a:t>radnika</a:t>
            </a:r>
            <a:r>
              <a:rPr lang="en-BZ" sz="2000" dirty="0"/>
              <a:t> o </a:t>
            </a:r>
            <a:r>
              <a:rPr lang="en-BZ" sz="2000" dirty="0" err="1"/>
              <a:t>zaštiti</a:t>
            </a:r>
            <a:r>
              <a:rPr lang="en-BZ" sz="2000" dirty="0"/>
              <a:t> </a:t>
            </a:r>
            <a:r>
              <a:rPr lang="en-BZ" sz="2000" dirty="0" err="1"/>
              <a:t>njihovih</a:t>
            </a:r>
            <a:r>
              <a:rPr lang="en-BZ" sz="2000" dirty="0"/>
              <a:t> </a:t>
            </a:r>
            <a:r>
              <a:rPr lang="en-BZ" sz="2000" dirty="0" err="1"/>
              <a:t>prava</a:t>
            </a:r>
            <a:r>
              <a:rPr lang="en-BZ" sz="2000" dirty="0"/>
              <a:t>. </a:t>
            </a:r>
            <a:r>
              <a:rPr lang="en-BZ" sz="2000" dirty="0" err="1"/>
              <a:t>Iz</a:t>
            </a:r>
            <a:r>
              <a:rPr lang="en-BZ" sz="2000" dirty="0"/>
              <a:t> </a:t>
            </a:r>
            <a:r>
              <a:rPr lang="en-BZ" sz="2000" dirty="0" err="1"/>
              <a:t>ovog</a:t>
            </a:r>
            <a:r>
              <a:rPr lang="en-BZ" sz="2000" dirty="0"/>
              <a:t> se </a:t>
            </a:r>
            <a:r>
              <a:rPr lang="en-BZ" sz="2000" dirty="0" err="1"/>
              <a:t>jasno</a:t>
            </a:r>
            <a:r>
              <a:rPr lang="en-BZ" sz="2000" dirty="0"/>
              <a:t> </a:t>
            </a:r>
            <a:r>
              <a:rPr lang="en-BZ" sz="2000" dirty="0" err="1"/>
              <a:t>nameće</a:t>
            </a:r>
            <a:r>
              <a:rPr lang="en-BZ" sz="2000" dirty="0"/>
              <a:t> </a:t>
            </a:r>
            <a:r>
              <a:rPr lang="en-BZ" sz="2000" dirty="0" err="1"/>
              <a:t>potreba</a:t>
            </a:r>
            <a:r>
              <a:rPr lang="en-BZ" sz="2000" dirty="0"/>
              <a:t> da se </a:t>
            </a:r>
            <a:r>
              <a:rPr lang="en-BZ" sz="2000" dirty="0" err="1"/>
              <a:t>mladim</a:t>
            </a:r>
            <a:r>
              <a:rPr lang="en-BZ" sz="2000" dirty="0"/>
              <a:t> </a:t>
            </a:r>
            <a:r>
              <a:rPr lang="en-BZ" sz="2000" dirty="0" err="1"/>
              <a:t>radnicima</a:t>
            </a:r>
            <a:r>
              <a:rPr lang="en-BZ" sz="2000" dirty="0"/>
              <a:t> </a:t>
            </a:r>
            <a:r>
              <a:rPr lang="en-BZ" sz="2000" dirty="0" err="1"/>
              <a:t>omogući</a:t>
            </a:r>
            <a:r>
              <a:rPr lang="en-BZ" sz="2000" dirty="0"/>
              <a:t>, a u </a:t>
            </a:r>
            <a:r>
              <a:rPr lang="en-BZ" sz="2000" dirty="0" err="1"/>
              <a:t>saradnji</a:t>
            </a:r>
            <a:r>
              <a:rPr lang="en-BZ" sz="2000" dirty="0"/>
              <a:t> </a:t>
            </a:r>
            <a:r>
              <a:rPr lang="en-BZ" sz="2000" dirty="0" err="1"/>
              <a:t>sa</a:t>
            </a:r>
            <a:r>
              <a:rPr lang="en-BZ" sz="2000" dirty="0"/>
              <a:t> </a:t>
            </a:r>
            <a:r>
              <a:rPr lang="en-BZ" sz="2000" dirty="0" err="1" smtClean="0"/>
              <a:t>poslodavcem</a:t>
            </a:r>
            <a:r>
              <a:rPr lang="en-BZ" sz="2000" dirty="0" smtClean="0"/>
              <a:t>, </a:t>
            </a:r>
            <a:r>
              <a:rPr lang="en-BZ" sz="2000" dirty="0" err="1"/>
              <a:t>više</a:t>
            </a:r>
            <a:r>
              <a:rPr lang="en-BZ" sz="2000" dirty="0"/>
              <a:t> </a:t>
            </a:r>
            <a:r>
              <a:rPr lang="en-BZ" sz="2000" dirty="0" err="1"/>
              <a:t>edukacije</a:t>
            </a:r>
            <a:r>
              <a:rPr lang="en-BZ" sz="2000" dirty="0"/>
              <a:t> o </a:t>
            </a:r>
            <a:r>
              <a:rPr lang="en-BZ" sz="2000" dirty="0" err="1"/>
              <a:t>radničkim</a:t>
            </a:r>
            <a:r>
              <a:rPr lang="en-BZ" sz="2000" dirty="0"/>
              <a:t> </a:t>
            </a:r>
            <a:r>
              <a:rPr lang="en-BZ" sz="2000" dirty="0" err="1"/>
              <a:t>pravima</a:t>
            </a:r>
            <a:r>
              <a:rPr lang="en-BZ" sz="2000" dirty="0"/>
              <a:t> </a:t>
            </a:r>
            <a:r>
              <a:rPr lang="en-BZ" sz="2000" dirty="0" err="1"/>
              <a:t>kroz</a:t>
            </a:r>
            <a:r>
              <a:rPr lang="en-BZ" sz="2000" dirty="0"/>
              <a:t> </a:t>
            </a:r>
            <a:r>
              <a:rPr lang="en-BZ" sz="2000" dirty="0" err="1"/>
              <a:t>stručne</a:t>
            </a:r>
            <a:r>
              <a:rPr lang="en-BZ" sz="2000" dirty="0"/>
              <a:t> </a:t>
            </a:r>
            <a:r>
              <a:rPr lang="en-BZ" sz="2000" dirty="0" err="1"/>
              <a:t>skupove</a:t>
            </a:r>
            <a:r>
              <a:rPr lang="en-BZ" sz="2000" dirty="0"/>
              <a:t> </a:t>
            </a:r>
            <a:r>
              <a:rPr lang="en-BZ" sz="2000" dirty="0" err="1"/>
              <a:t>i</a:t>
            </a:r>
            <a:r>
              <a:rPr lang="en-BZ" sz="2000" dirty="0"/>
              <a:t> </a:t>
            </a:r>
            <a:r>
              <a:rPr lang="en-BZ" sz="2000" dirty="0" err="1"/>
              <a:t>druge</a:t>
            </a:r>
            <a:r>
              <a:rPr lang="en-BZ" sz="2000" dirty="0"/>
              <a:t> </a:t>
            </a:r>
            <a:r>
              <a:rPr lang="en-BZ" sz="2000" dirty="0" err="1"/>
              <a:t>vidove</a:t>
            </a:r>
            <a:r>
              <a:rPr lang="en-BZ" sz="2000" dirty="0"/>
              <a:t> </a:t>
            </a:r>
            <a:r>
              <a:rPr lang="bs-Latn-BA" sz="2000" dirty="0"/>
              <a:t>sticanja znanja iz ove oblasti.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32C987A-8006-4E51-95B7-BB50AB020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C7FF-3773-46DB-A63B-489E21062995}" type="datetime1">
              <a:rPr lang="en-US" smtClean="0">
                <a:solidFill>
                  <a:prstClr val="white"/>
                </a:solidFill>
              </a:rPr>
              <a:pPr/>
              <a:t>12-Apr-19</a:t>
            </a:fld>
            <a:endParaRPr lang="nl-BE">
              <a:solidFill>
                <a:prstClr val="white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55BCA8A-797B-417F-918A-2C019F474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>
                <a:solidFill>
                  <a:prstClr val="white"/>
                </a:solidFill>
              </a:rPr>
              <a:t>CAS SEE</a:t>
            </a:r>
            <a:endParaRPr lang="nl-BE" dirty="0">
              <a:solidFill>
                <a:prstClr val="white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5608EED-7A51-4270-BA32-01AAA07B4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CA5D-07E4-4E31-A12B-5028E6CCF51B}" type="slidenum">
              <a:rPr lang="nl-BE" smtClean="0">
                <a:solidFill>
                  <a:prstClr val="white"/>
                </a:solidFill>
              </a:rPr>
              <a:pPr/>
              <a:t>18</a:t>
            </a:fld>
            <a:endParaRPr lang="nl-BE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48056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xmlns="" id="{8D19DB74-8E9B-42FD-BF75-95FFD9051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Zaključci</a:t>
            </a:r>
            <a:endParaRPr lang="en-US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xmlns="" id="{43EC4096-6923-422A-8A4F-61B71FF39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62149"/>
            <a:ext cx="10929257" cy="5630729"/>
          </a:xfrm>
        </p:spPr>
        <p:txBody>
          <a:bodyPr>
            <a:normAutofit/>
          </a:bodyPr>
          <a:lstStyle/>
          <a:p>
            <a:pPr algn="just"/>
            <a:r>
              <a:rPr lang="en-US" sz="2000" dirty="0" err="1" smtClean="0"/>
              <a:t>Prema</a:t>
            </a:r>
            <a:r>
              <a:rPr lang="en-US" sz="2000" dirty="0" smtClean="0"/>
              <a:t> </a:t>
            </a:r>
            <a:r>
              <a:rPr lang="en-US" sz="2000" dirty="0" err="1" smtClean="0"/>
              <a:t>rezultatima</a:t>
            </a:r>
            <a:r>
              <a:rPr lang="en-US" sz="2000" dirty="0" smtClean="0"/>
              <a:t> </a:t>
            </a:r>
            <a:r>
              <a:rPr lang="en-US" sz="2000" dirty="0" err="1"/>
              <a:t>ankete</a:t>
            </a:r>
            <a:r>
              <a:rPr lang="en-US" sz="2000" dirty="0"/>
              <a:t> </a:t>
            </a:r>
            <a:r>
              <a:rPr lang="en-US" sz="2000" dirty="0" err="1"/>
              <a:t>gotovo</a:t>
            </a:r>
            <a:r>
              <a:rPr lang="en-US" sz="2000" dirty="0"/>
              <a:t> </a:t>
            </a:r>
            <a:r>
              <a:rPr lang="en-US" sz="2000" dirty="0" err="1"/>
              <a:t>polovina</a:t>
            </a:r>
            <a:r>
              <a:rPr lang="en-US" sz="2000" dirty="0"/>
              <a:t> </a:t>
            </a:r>
            <a:r>
              <a:rPr lang="en-US" sz="2000" dirty="0" err="1"/>
              <a:t>ispitanika</a:t>
            </a:r>
            <a:r>
              <a:rPr lang="en-US" sz="2000" dirty="0"/>
              <a:t> </a:t>
            </a:r>
            <a:r>
              <a:rPr lang="en-US" sz="2000" dirty="0" err="1"/>
              <a:t>doživjela</a:t>
            </a:r>
            <a:r>
              <a:rPr lang="en-US" sz="2000" dirty="0"/>
              <a:t> je </a:t>
            </a:r>
            <a:r>
              <a:rPr lang="en-US" sz="2000" dirty="0" err="1"/>
              <a:t>povredu</a:t>
            </a:r>
            <a:r>
              <a:rPr lang="en-US" sz="2000" dirty="0"/>
              <a:t> </a:t>
            </a:r>
            <a:r>
              <a:rPr lang="en-US" sz="2000" dirty="0" err="1"/>
              <a:t>radnih</a:t>
            </a:r>
            <a:r>
              <a:rPr lang="en-US" sz="2000" dirty="0"/>
              <a:t> </a:t>
            </a:r>
            <a:r>
              <a:rPr lang="en-US" sz="2000" dirty="0" err="1"/>
              <a:t>prava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u </a:t>
            </a:r>
            <a:r>
              <a:rPr lang="en-US" sz="2000" dirty="0" err="1"/>
              <a:t>takvom</a:t>
            </a:r>
            <a:r>
              <a:rPr lang="en-US" sz="2000" dirty="0"/>
              <a:t> </a:t>
            </a:r>
            <a:r>
              <a:rPr lang="en-US" sz="2000" dirty="0" err="1"/>
              <a:t>slučaju</a:t>
            </a:r>
            <a:r>
              <a:rPr lang="en-US" sz="2000" dirty="0"/>
              <a:t> </a:t>
            </a:r>
            <a:r>
              <a:rPr lang="en-US" sz="2000" dirty="0" err="1"/>
              <a:t>povrede</a:t>
            </a:r>
            <a:r>
              <a:rPr lang="en-US" sz="2000" dirty="0"/>
              <a:t> </a:t>
            </a:r>
            <a:r>
              <a:rPr lang="en-US" sz="2000" dirty="0" err="1"/>
              <a:t>prava</a:t>
            </a:r>
            <a:r>
              <a:rPr lang="en-US" sz="2000" dirty="0"/>
              <a:t>, </a:t>
            </a:r>
            <a:r>
              <a:rPr lang="en-US" sz="2000" dirty="0" err="1"/>
              <a:t>većina</a:t>
            </a:r>
            <a:r>
              <a:rPr lang="en-US" sz="2000" dirty="0"/>
              <a:t> se </a:t>
            </a:r>
            <a:r>
              <a:rPr lang="en-US" sz="2000" dirty="0" err="1"/>
              <a:t>obraća</a:t>
            </a:r>
            <a:r>
              <a:rPr lang="en-US" sz="2000" dirty="0"/>
              <a:t> </a:t>
            </a:r>
            <a:r>
              <a:rPr lang="en-US" sz="2000" dirty="0" err="1"/>
              <a:t>nadređenom</a:t>
            </a:r>
            <a:r>
              <a:rPr lang="en-US" sz="2000" dirty="0"/>
              <a:t>, </a:t>
            </a:r>
            <a:r>
              <a:rPr lang="en-US" sz="2000" dirty="0" err="1"/>
              <a:t>dok</a:t>
            </a:r>
            <a:r>
              <a:rPr lang="en-US" sz="2000" dirty="0"/>
              <a:t> je </a:t>
            </a:r>
            <a:r>
              <a:rPr lang="en-US" sz="2000" dirty="0" err="1"/>
              <a:t>tek</a:t>
            </a:r>
            <a:r>
              <a:rPr lang="en-US" sz="2000" dirty="0"/>
              <a:t> </a:t>
            </a:r>
            <a:r>
              <a:rPr lang="en-US" sz="2000" dirty="0" err="1"/>
              <a:t>druga</a:t>
            </a:r>
            <a:r>
              <a:rPr lang="en-US" sz="2000" dirty="0"/>
              <a:t> </a:t>
            </a:r>
            <a:r>
              <a:rPr lang="en-US" sz="2000" dirty="0" err="1" smtClean="0"/>
              <a:t>adr</a:t>
            </a:r>
            <a:r>
              <a:rPr lang="bs-Latn-BA" sz="2000" dirty="0" smtClean="0"/>
              <a:t>esa</a:t>
            </a:r>
            <a:r>
              <a:rPr lang="en-US" sz="2000" dirty="0" smtClean="0"/>
              <a:t> </a:t>
            </a:r>
            <a:r>
              <a:rPr lang="en-US" sz="2000" dirty="0" err="1"/>
              <a:t>sindikat</a:t>
            </a:r>
            <a:r>
              <a:rPr lang="en-US" sz="2000" dirty="0"/>
              <a:t>. </a:t>
            </a:r>
            <a:r>
              <a:rPr lang="en-US" sz="2000" dirty="0" err="1"/>
              <a:t>Takođe</a:t>
            </a:r>
            <a:r>
              <a:rPr lang="en-US" sz="2000" dirty="0"/>
              <a:t> </a:t>
            </a:r>
            <a:r>
              <a:rPr lang="en-US" sz="2000" dirty="0" smtClean="0"/>
              <a:t>je</a:t>
            </a:r>
            <a:r>
              <a:rPr lang="bs-Latn-BA" sz="2000" dirty="0" smtClean="0"/>
              <a:t> </a:t>
            </a:r>
            <a:r>
              <a:rPr lang="en-US" sz="2000" dirty="0" err="1" smtClean="0"/>
              <a:t>zabrinjavaju</a:t>
            </a:r>
            <a:r>
              <a:rPr lang="hr-HR" sz="2000" dirty="0" smtClean="0"/>
              <a:t>ć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/>
              <a:t>podatak</a:t>
            </a:r>
            <a:r>
              <a:rPr lang="en-US" sz="2000" dirty="0"/>
              <a:t> je da </a:t>
            </a:r>
            <a:r>
              <a:rPr lang="en-US" sz="2000" dirty="0" err="1"/>
              <a:t>nešto</a:t>
            </a:r>
            <a:r>
              <a:rPr lang="en-US" sz="2000" dirty="0"/>
              <a:t> </a:t>
            </a:r>
            <a:r>
              <a:rPr lang="en-US" sz="2000" dirty="0" err="1"/>
              <a:t>manje</a:t>
            </a:r>
            <a:r>
              <a:rPr lang="en-US" sz="2000" dirty="0"/>
              <a:t> od </a:t>
            </a:r>
            <a:r>
              <a:rPr lang="en-US" sz="2000" dirty="0" err="1"/>
              <a:t>polovine</a:t>
            </a:r>
            <a:r>
              <a:rPr lang="en-US" sz="2000" dirty="0"/>
              <a:t> </a:t>
            </a:r>
            <a:r>
              <a:rPr lang="en-US" sz="2000" dirty="0" err="1"/>
              <a:t>ispitanika</a:t>
            </a:r>
            <a:r>
              <a:rPr lang="en-US" sz="2000" dirty="0"/>
              <a:t> </a:t>
            </a:r>
            <a:r>
              <a:rPr lang="en-US" sz="2000" dirty="0" err="1"/>
              <a:t>smatra</a:t>
            </a:r>
            <a:r>
              <a:rPr lang="en-US" sz="2000" dirty="0"/>
              <a:t> da se </a:t>
            </a:r>
            <a:r>
              <a:rPr lang="en-US" sz="2000" dirty="0" err="1"/>
              <a:t>sindikat</a:t>
            </a:r>
            <a:r>
              <a:rPr lang="en-US" sz="2000" dirty="0"/>
              <a:t> brine o </a:t>
            </a:r>
            <a:r>
              <a:rPr lang="en-US" sz="2000" dirty="0" err="1"/>
              <a:t>njihovim</a:t>
            </a:r>
            <a:r>
              <a:rPr lang="en-US" sz="2000" dirty="0"/>
              <a:t> </a:t>
            </a:r>
            <a:r>
              <a:rPr lang="en-US" sz="2000" dirty="0" err="1"/>
              <a:t>pravima</a:t>
            </a:r>
            <a:r>
              <a:rPr lang="en-US" sz="2000" dirty="0"/>
              <a:t>, </a:t>
            </a:r>
            <a:r>
              <a:rPr lang="en-US" sz="2000" dirty="0" err="1"/>
              <a:t>dok</a:t>
            </a:r>
            <a:r>
              <a:rPr lang="en-US" sz="2000" dirty="0"/>
              <a:t> je </a:t>
            </a:r>
            <a:r>
              <a:rPr lang="en-US" sz="2000" dirty="0" err="1"/>
              <a:t>više</a:t>
            </a:r>
            <a:r>
              <a:rPr lang="en-US" sz="2000" dirty="0"/>
              <a:t> od </a:t>
            </a:r>
            <a:r>
              <a:rPr lang="en-US" sz="2000" dirty="0" err="1"/>
              <a:t>polovine</a:t>
            </a:r>
            <a:r>
              <a:rPr lang="en-US" sz="2000" dirty="0"/>
              <a:t> je </a:t>
            </a:r>
            <a:r>
              <a:rPr lang="en-US" sz="2000" dirty="0" err="1"/>
              <a:t>zadovoljno</a:t>
            </a:r>
            <a:r>
              <a:rPr lang="en-US" sz="2000" dirty="0"/>
              <a:t> </a:t>
            </a:r>
            <a:r>
              <a:rPr lang="en-US" sz="2000" dirty="0" err="1"/>
              <a:t>ostvarivanjem</a:t>
            </a:r>
            <a:r>
              <a:rPr lang="en-US" sz="2000" dirty="0"/>
              <a:t> </a:t>
            </a:r>
            <a:r>
              <a:rPr lang="en-US" sz="2000" dirty="0" err="1"/>
              <a:t>svojih</a:t>
            </a:r>
            <a:r>
              <a:rPr lang="en-US" sz="2000" dirty="0"/>
              <a:t> </a:t>
            </a:r>
            <a:r>
              <a:rPr lang="en-US" sz="2000" dirty="0" err="1"/>
              <a:t>prava</a:t>
            </a:r>
            <a:r>
              <a:rPr lang="en-US" sz="2000" dirty="0"/>
              <a:t>. </a:t>
            </a:r>
            <a:r>
              <a:rPr lang="en-US" sz="2000" dirty="0" err="1"/>
              <a:t>Postavlja</a:t>
            </a:r>
            <a:r>
              <a:rPr lang="en-US" sz="2000" dirty="0"/>
              <a:t> se </a:t>
            </a:r>
            <a:r>
              <a:rPr lang="en-US" sz="2000" dirty="0" err="1"/>
              <a:t>pitanje</a:t>
            </a:r>
            <a:r>
              <a:rPr lang="en-US" sz="2000" dirty="0"/>
              <a:t> da li </a:t>
            </a:r>
            <a:r>
              <a:rPr lang="en-US" sz="2000" dirty="0" err="1"/>
              <a:t>mladi</a:t>
            </a:r>
            <a:r>
              <a:rPr lang="en-US" sz="2000" dirty="0"/>
              <a:t> </a:t>
            </a:r>
            <a:r>
              <a:rPr lang="en-US" sz="2000" dirty="0" err="1"/>
              <a:t>radnici</a:t>
            </a:r>
            <a:r>
              <a:rPr lang="en-US" sz="2000" dirty="0"/>
              <a:t> </a:t>
            </a:r>
            <a:r>
              <a:rPr lang="en-US" sz="2000" dirty="0" err="1"/>
              <a:t>imaju</a:t>
            </a:r>
            <a:r>
              <a:rPr lang="en-US" sz="2000" dirty="0"/>
              <a:t> </a:t>
            </a:r>
            <a:r>
              <a:rPr lang="en-US" sz="2000" dirty="0" err="1"/>
              <a:t>dovoljno</a:t>
            </a:r>
            <a:r>
              <a:rPr lang="en-US" sz="2000" dirty="0"/>
              <a:t> </a:t>
            </a:r>
            <a:r>
              <a:rPr lang="en-US" sz="2000" dirty="0" err="1"/>
              <a:t>povjerenja</a:t>
            </a:r>
            <a:r>
              <a:rPr lang="en-US" sz="2000" dirty="0"/>
              <a:t> u rad </a:t>
            </a:r>
            <a:r>
              <a:rPr lang="en-US" sz="2000" dirty="0" err="1"/>
              <a:t>sindikata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šta</a:t>
            </a:r>
            <a:r>
              <a:rPr lang="en-US" sz="2000" dirty="0"/>
              <a:t> se </a:t>
            </a:r>
            <a:r>
              <a:rPr lang="en-US" sz="2000" dirty="0" err="1"/>
              <a:t>može</a:t>
            </a:r>
            <a:r>
              <a:rPr lang="en-US" sz="2000" dirty="0"/>
              <a:t> </a:t>
            </a:r>
            <a:r>
              <a:rPr lang="en-US" sz="2000" dirty="0" err="1"/>
              <a:t>po</a:t>
            </a:r>
            <a:r>
              <a:rPr lang="en-US" sz="2000" dirty="0"/>
              <a:t> tom </a:t>
            </a:r>
            <a:r>
              <a:rPr lang="en-US" sz="2000" dirty="0" err="1"/>
              <a:t>pitanju</a:t>
            </a:r>
            <a:r>
              <a:rPr lang="en-US" sz="2000" dirty="0"/>
              <a:t> </a:t>
            </a:r>
            <a:r>
              <a:rPr lang="en-US" sz="2000" dirty="0" err="1"/>
              <a:t>uraditi</a:t>
            </a:r>
            <a:r>
              <a:rPr lang="en-US" sz="2000" dirty="0"/>
              <a:t>?</a:t>
            </a:r>
          </a:p>
          <a:p>
            <a:pPr algn="just"/>
            <a:r>
              <a:rPr lang="en-US" sz="2000" dirty="0" err="1"/>
              <a:t>Ohrabruje</a:t>
            </a:r>
            <a:r>
              <a:rPr lang="en-US" sz="2000" dirty="0"/>
              <a:t> </a:t>
            </a:r>
            <a:r>
              <a:rPr lang="en-US" sz="2000" dirty="0" err="1"/>
              <a:t>podatak</a:t>
            </a:r>
            <a:r>
              <a:rPr lang="en-US" sz="2000" dirty="0"/>
              <a:t> da </a:t>
            </a:r>
            <a:r>
              <a:rPr lang="en-US" sz="2000" dirty="0" err="1"/>
              <a:t>čak</a:t>
            </a:r>
            <a:r>
              <a:rPr lang="en-US" sz="2000" dirty="0"/>
              <a:t> 89% </a:t>
            </a:r>
            <a:r>
              <a:rPr lang="en-US" sz="2000" dirty="0" err="1"/>
              <a:t>ispitanika</a:t>
            </a:r>
            <a:r>
              <a:rPr lang="en-US" sz="2000" dirty="0"/>
              <a:t> </a:t>
            </a:r>
            <a:r>
              <a:rPr lang="en-US" sz="2000" dirty="0" err="1"/>
              <a:t>vjeruje</a:t>
            </a:r>
            <a:r>
              <a:rPr lang="en-US" sz="2000" dirty="0"/>
              <a:t> da </a:t>
            </a:r>
            <a:r>
              <a:rPr lang="en-US" sz="2000" dirty="0" err="1"/>
              <a:t>mladi</a:t>
            </a:r>
            <a:r>
              <a:rPr lang="en-US" sz="2000" dirty="0"/>
              <a:t> </a:t>
            </a:r>
            <a:r>
              <a:rPr lang="en-US" sz="2000" dirty="0" err="1"/>
              <a:t>svojim</a:t>
            </a:r>
            <a:r>
              <a:rPr lang="en-US" sz="2000" dirty="0"/>
              <a:t> </a:t>
            </a:r>
            <a:r>
              <a:rPr lang="en-US" sz="2000" dirty="0" err="1"/>
              <a:t>angažovanjem</a:t>
            </a:r>
            <a:r>
              <a:rPr lang="en-US" sz="2000" dirty="0"/>
              <a:t> </a:t>
            </a:r>
            <a:r>
              <a:rPr lang="en-US" sz="2000" dirty="0" err="1"/>
              <a:t>mogu</a:t>
            </a:r>
            <a:r>
              <a:rPr lang="en-US" sz="2000" dirty="0"/>
              <a:t> </a:t>
            </a:r>
            <a:r>
              <a:rPr lang="en-US" sz="2000" dirty="0" err="1"/>
              <a:t>unaprijediti</a:t>
            </a:r>
            <a:r>
              <a:rPr lang="en-US" sz="2000" dirty="0"/>
              <a:t> </a:t>
            </a:r>
            <a:r>
              <a:rPr lang="en-US" sz="2000" dirty="0" err="1"/>
              <a:t>nivo</a:t>
            </a:r>
            <a:r>
              <a:rPr lang="en-US" sz="2000" dirty="0"/>
              <a:t> </a:t>
            </a:r>
            <a:r>
              <a:rPr lang="en-US" sz="2000" dirty="0" err="1"/>
              <a:t>informiranosti</a:t>
            </a:r>
            <a:r>
              <a:rPr lang="en-US" sz="2000" dirty="0"/>
              <a:t> o </a:t>
            </a:r>
            <a:r>
              <a:rPr lang="en-US" sz="2000" dirty="0" err="1"/>
              <a:t>pravima</a:t>
            </a:r>
            <a:r>
              <a:rPr lang="en-US" sz="2000" dirty="0"/>
              <a:t> </a:t>
            </a:r>
            <a:r>
              <a:rPr lang="en-US" sz="2000" dirty="0" err="1"/>
              <a:t>mladih</a:t>
            </a:r>
            <a:r>
              <a:rPr lang="en-US" sz="2000" dirty="0"/>
              <a:t> </a:t>
            </a:r>
            <a:r>
              <a:rPr lang="en-US" sz="2000" dirty="0" err="1"/>
              <a:t>radnika</a:t>
            </a:r>
            <a:r>
              <a:rPr lang="en-US" sz="2000" dirty="0" smtClean="0"/>
              <a:t>.</a:t>
            </a:r>
            <a:endParaRPr lang="hr-HR" sz="2000" dirty="0" smtClean="0"/>
          </a:p>
          <a:p>
            <a:pPr algn="just"/>
            <a:r>
              <a:rPr lang="en-US" sz="2000" dirty="0" err="1"/>
              <a:t>Što</a:t>
            </a:r>
            <a:r>
              <a:rPr lang="en-US" sz="2000" dirty="0"/>
              <a:t> se </a:t>
            </a:r>
            <a:r>
              <a:rPr lang="en-US" sz="2000" dirty="0" err="1"/>
              <a:t>tiče</a:t>
            </a:r>
            <a:r>
              <a:rPr lang="en-US" sz="2000" dirty="0"/>
              <a:t> </a:t>
            </a:r>
            <a:r>
              <a:rPr lang="en-US" sz="2000" dirty="0" err="1"/>
              <a:t>rodne</a:t>
            </a:r>
            <a:r>
              <a:rPr lang="en-US" sz="2000" dirty="0"/>
              <a:t> </a:t>
            </a:r>
            <a:r>
              <a:rPr lang="en-US" sz="2000" dirty="0" err="1"/>
              <a:t>razlike</a:t>
            </a:r>
            <a:r>
              <a:rPr lang="en-US" sz="2000" dirty="0"/>
              <a:t> </a:t>
            </a:r>
            <a:r>
              <a:rPr lang="en-US" sz="2000" dirty="0" err="1"/>
              <a:t>po</a:t>
            </a:r>
            <a:r>
              <a:rPr lang="en-US" sz="2000" dirty="0"/>
              <a:t> </a:t>
            </a:r>
            <a:r>
              <a:rPr lang="en-US" sz="2000" dirty="0" err="1"/>
              <a:t>pitanjim</a:t>
            </a:r>
            <a:r>
              <a:rPr lang="en-US" sz="2000" dirty="0"/>
              <a:t> </a:t>
            </a:r>
            <a:r>
              <a:rPr lang="en-US" sz="2000" dirty="0" err="1"/>
              <a:t>brige</a:t>
            </a:r>
            <a:r>
              <a:rPr lang="en-US" sz="2000" dirty="0"/>
              <a:t> </a:t>
            </a:r>
            <a:r>
              <a:rPr lang="en-US" sz="2000" dirty="0" err="1"/>
              <a:t>sindikata</a:t>
            </a:r>
            <a:r>
              <a:rPr lang="en-US" sz="2000" dirty="0"/>
              <a:t> o </a:t>
            </a:r>
            <a:r>
              <a:rPr lang="en-US" sz="2000" dirty="0" err="1"/>
              <a:t>radničkim</a:t>
            </a:r>
            <a:r>
              <a:rPr lang="en-US" sz="2000" dirty="0"/>
              <a:t> </a:t>
            </a:r>
            <a:r>
              <a:rPr lang="en-US" sz="2000" dirty="0" err="1"/>
              <a:t>pravima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ostvarenjem</a:t>
            </a:r>
            <a:r>
              <a:rPr lang="en-US" sz="2000" dirty="0"/>
              <a:t> </a:t>
            </a:r>
            <a:r>
              <a:rPr lang="en-US" sz="2000" dirty="0" err="1"/>
              <a:t>istih</a:t>
            </a:r>
            <a:r>
              <a:rPr lang="bs-Latn-BA" sz="2000" dirty="0"/>
              <a:t>, </a:t>
            </a:r>
            <a:r>
              <a:rPr lang="en-US" sz="2000" dirty="0" err="1"/>
              <a:t>uočeno</a:t>
            </a:r>
            <a:r>
              <a:rPr lang="en-US" sz="2000" dirty="0"/>
              <a:t> je da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žene</a:t>
            </a:r>
            <a:r>
              <a:rPr lang="en-US" sz="2000" dirty="0"/>
              <a:t> </a:t>
            </a:r>
            <a:r>
              <a:rPr lang="en-US" sz="2000" dirty="0" err="1"/>
              <a:t>značajno</a:t>
            </a:r>
            <a:r>
              <a:rPr lang="en-US" sz="2000" dirty="0"/>
              <a:t> </a:t>
            </a:r>
            <a:r>
              <a:rPr lang="en-US" sz="2000" dirty="0" err="1"/>
              <a:t>manje</a:t>
            </a:r>
            <a:r>
              <a:rPr lang="en-US" sz="2000" dirty="0"/>
              <a:t> </a:t>
            </a:r>
            <a:r>
              <a:rPr lang="en-US" sz="2000" dirty="0" err="1"/>
              <a:t>zadovoljne</a:t>
            </a:r>
            <a:r>
              <a:rPr lang="en-US" sz="2000" dirty="0"/>
              <a:t>. </a:t>
            </a:r>
            <a:r>
              <a:rPr lang="en-US" sz="2000" dirty="0" err="1"/>
              <a:t>Razlozi</a:t>
            </a:r>
            <a:r>
              <a:rPr lang="en-US" sz="2000" dirty="0"/>
              <a:t> </a:t>
            </a:r>
            <a:r>
              <a:rPr lang="en-US" sz="2000" dirty="0" err="1"/>
              <a:t>mogu</a:t>
            </a:r>
            <a:r>
              <a:rPr lang="en-US" sz="2000" dirty="0"/>
              <a:t> da </a:t>
            </a:r>
            <a:r>
              <a:rPr lang="en-US" sz="2000" dirty="0" err="1"/>
              <a:t>budu</a:t>
            </a:r>
            <a:r>
              <a:rPr lang="en-US" sz="2000" dirty="0"/>
              <a:t> </a:t>
            </a:r>
            <a:r>
              <a:rPr lang="en-US" sz="2000" dirty="0" err="1"/>
              <a:t>različite</a:t>
            </a:r>
            <a:r>
              <a:rPr lang="en-US" sz="2000" dirty="0"/>
              <a:t> </a:t>
            </a:r>
            <a:r>
              <a:rPr lang="en-US" sz="2000" dirty="0" err="1"/>
              <a:t>prirode</a:t>
            </a:r>
            <a:r>
              <a:rPr lang="en-US" sz="2000" dirty="0"/>
              <a:t>, </a:t>
            </a:r>
            <a:r>
              <a:rPr lang="en-US" sz="2000" dirty="0" err="1"/>
              <a:t>nažalost</a:t>
            </a:r>
            <a:r>
              <a:rPr lang="en-US" sz="2000" dirty="0"/>
              <a:t> </a:t>
            </a:r>
            <a:r>
              <a:rPr lang="en-US" sz="2000" dirty="0" err="1"/>
              <a:t>anketa</a:t>
            </a:r>
            <a:r>
              <a:rPr lang="en-US" sz="2000" dirty="0"/>
              <a:t> </a:t>
            </a:r>
            <a:r>
              <a:rPr lang="en-US" sz="2000" dirty="0" err="1"/>
              <a:t>nam</a:t>
            </a:r>
            <a:r>
              <a:rPr lang="en-US" sz="2000" dirty="0"/>
              <a:t> </a:t>
            </a:r>
            <a:r>
              <a:rPr lang="en-US" sz="2000" dirty="0" err="1"/>
              <a:t>nije</a:t>
            </a:r>
            <a:r>
              <a:rPr lang="en-US" sz="2000" dirty="0"/>
              <a:t> </a:t>
            </a:r>
            <a:r>
              <a:rPr lang="en-US" sz="2000" dirty="0" err="1"/>
              <a:t>mogla</a:t>
            </a:r>
            <a:r>
              <a:rPr lang="en-US" sz="2000" dirty="0"/>
              <a:t> </a:t>
            </a:r>
            <a:r>
              <a:rPr lang="en-US" sz="2000" dirty="0" err="1"/>
              <a:t>pružiti</a:t>
            </a:r>
            <a:r>
              <a:rPr lang="en-US" sz="2000" dirty="0"/>
              <a:t> </a:t>
            </a:r>
            <a:r>
              <a:rPr lang="en-US" sz="2000" dirty="0" err="1"/>
              <a:t>dublji</a:t>
            </a:r>
            <a:r>
              <a:rPr lang="en-US" sz="2000" dirty="0"/>
              <a:t> </a:t>
            </a:r>
            <a:r>
              <a:rPr lang="en-US" sz="2000" dirty="0" err="1"/>
              <a:t>uvid</a:t>
            </a:r>
            <a:r>
              <a:rPr lang="en-US" sz="2000" dirty="0"/>
              <a:t> u </a:t>
            </a:r>
            <a:r>
              <a:rPr lang="en-US" sz="2000" dirty="0" err="1"/>
              <a:t>ovu</a:t>
            </a:r>
            <a:r>
              <a:rPr lang="en-US" sz="2000" dirty="0"/>
              <a:t> </a:t>
            </a:r>
            <a:r>
              <a:rPr lang="en-US" sz="2000" dirty="0" err="1"/>
              <a:t>pojavu</a:t>
            </a:r>
            <a:r>
              <a:rPr lang="en-US" sz="2000" dirty="0"/>
              <a:t>. </a:t>
            </a:r>
            <a:r>
              <a:rPr lang="en-US" sz="2000" dirty="0" err="1"/>
              <a:t>Ipak</a:t>
            </a:r>
            <a:r>
              <a:rPr lang="en-US" sz="2000" dirty="0"/>
              <a:t>, </a:t>
            </a:r>
            <a:r>
              <a:rPr lang="en-US" sz="2000" dirty="0" err="1"/>
              <a:t>neke</a:t>
            </a:r>
            <a:r>
              <a:rPr lang="en-US" sz="2000" dirty="0"/>
              <a:t> </a:t>
            </a:r>
            <a:r>
              <a:rPr lang="en-US" sz="2000" dirty="0" err="1"/>
              <a:t>činjenica</a:t>
            </a:r>
            <a:r>
              <a:rPr lang="en-US" sz="2000" dirty="0"/>
              <a:t> 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naupitene</a:t>
            </a:r>
            <a:r>
              <a:rPr lang="en-US" sz="2000" dirty="0"/>
              <a:t>, </a:t>
            </a:r>
            <a:r>
              <a:rPr lang="bs-Latn-BA" sz="2000" dirty="0"/>
              <a:t>a u prilog tome </a:t>
            </a:r>
            <a:r>
              <a:rPr lang="en-US" sz="2000" dirty="0" err="1"/>
              <a:t>nam</a:t>
            </a:r>
            <a:r>
              <a:rPr lang="en-US" sz="2000" dirty="0"/>
              <a:t> </a:t>
            </a:r>
            <a:r>
              <a:rPr lang="en-US" sz="2000" dirty="0" err="1"/>
              <a:t>govore</a:t>
            </a:r>
            <a:r>
              <a:rPr lang="en-US" sz="2000" dirty="0"/>
              <a:t> </a:t>
            </a:r>
            <a:r>
              <a:rPr lang="bs-Latn-BA" sz="2000" dirty="0"/>
              <a:t>i</a:t>
            </a:r>
            <a:r>
              <a:rPr lang="en-US" sz="2000" dirty="0"/>
              <a:t> </a:t>
            </a:r>
            <a:r>
              <a:rPr lang="en-US" sz="2000" dirty="0" err="1"/>
              <a:t>javne</a:t>
            </a:r>
            <a:r>
              <a:rPr lang="en-US" sz="2000" dirty="0"/>
              <a:t> </a:t>
            </a:r>
            <a:r>
              <a:rPr lang="en-US" sz="2000" dirty="0" err="1"/>
              <a:t>statistike</a:t>
            </a:r>
            <a:r>
              <a:rPr lang="en-US" sz="2000" dirty="0"/>
              <a:t>, </a:t>
            </a:r>
            <a:r>
              <a:rPr lang="en-US" sz="2000" dirty="0" err="1"/>
              <a:t>mnogo</a:t>
            </a:r>
            <a:r>
              <a:rPr lang="en-US" sz="2000" dirty="0"/>
              <a:t> je </a:t>
            </a:r>
            <a:r>
              <a:rPr lang="en-US" sz="2000" dirty="0" err="1"/>
              <a:t>manji</a:t>
            </a:r>
            <a:r>
              <a:rPr lang="en-US" sz="2000" dirty="0"/>
              <a:t> </a:t>
            </a:r>
            <a:r>
              <a:rPr lang="en-US" sz="2000" dirty="0" err="1"/>
              <a:t>broj</a:t>
            </a:r>
            <a:r>
              <a:rPr lang="en-US" sz="2000" dirty="0"/>
              <a:t> </a:t>
            </a:r>
            <a:r>
              <a:rPr lang="en-US" sz="2000" dirty="0" err="1"/>
              <a:t>žena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rukovodećim</a:t>
            </a:r>
            <a:r>
              <a:rPr lang="en-US" sz="2000" dirty="0"/>
              <a:t> </a:t>
            </a:r>
            <a:r>
              <a:rPr lang="en-US" sz="2000" dirty="0" err="1"/>
              <a:t>mjestima</a:t>
            </a:r>
            <a:r>
              <a:rPr lang="en-US" sz="2000" dirty="0"/>
              <a:t>, </a:t>
            </a:r>
            <a:r>
              <a:rPr lang="en-US" sz="2000" dirty="0" err="1"/>
              <a:t>uključujući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sindikalna</a:t>
            </a:r>
            <a:r>
              <a:rPr lang="en-US" sz="2000" dirty="0"/>
              <a:t> </a:t>
            </a:r>
            <a:r>
              <a:rPr lang="en-US" sz="2000" dirty="0" err="1"/>
              <a:t>rukovodstva</a:t>
            </a:r>
            <a:r>
              <a:rPr lang="en-US" sz="2000" dirty="0"/>
              <a:t>. </a:t>
            </a:r>
            <a:r>
              <a:rPr lang="en-US" sz="2000" dirty="0" err="1"/>
              <a:t>Takođe</a:t>
            </a:r>
            <a:r>
              <a:rPr lang="en-US" sz="2000" dirty="0"/>
              <a:t>, </a:t>
            </a:r>
            <a:r>
              <a:rPr lang="en-US" sz="2000" dirty="0" err="1"/>
              <a:t>opšte</a:t>
            </a:r>
            <a:r>
              <a:rPr lang="en-US" sz="2000" dirty="0"/>
              <a:t> </a:t>
            </a:r>
            <a:r>
              <a:rPr lang="en-US" sz="2000" dirty="0" err="1"/>
              <a:t>prisutna</a:t>
            </a:r>
            <a:r>
              <a:rPr lang="en-US" sz="2000" dirty="0"/>
              <a:t> je </a:t>
            </a:r>
            <a:r>
              <a:rPr lang="en-US" sz="2000" dirty="0" err="1"/>
              <a:t>pojava</a:t>
            </a:r>
            <a:r>
              <a:rPr lang="en-US" sz="2000" dirty="0"/>
              <a:t> </a:t>
            </a:r>
            <a:r>
              <a:rPr lang="en-US" sz="2000" dirty="0" err="1"/>
              <a:t>nedostatka</a:t>
            </a:r>
            <a:r>
              <a:rPr lang="en-US" sz="2000" dirty="0"/>
              <a:t> </a:t>
            </a:r>
            <a:r>
              <a:rPr lang="en-US" sz="2000" dirty="0" err="1"/>
              <a:t>profesionalnog</a:t>
            </a:r>
            <a:r>
              <a:rPr lang="en-US" sz="2000" dirty="0"/>
              <a:t> </a:t>
            </a:r>
            <a:r>
              <a:rPr lang="en-US" sz="2000" dirty="0" err="1"/>
              <a:t>uvažavanja</a:t>
            </a:r>
            <a:r>
              <a:rPr lang="en-US" sz="2000" dirty="0"/>
              <a:t> </a:t>
            </a:r>
            <a:r>
              <a:rPr lang="en-US" sz="2000" dirty="0" err="1"/>
              <a:t>žena</a:t>
            </a:r>
            <a:r>
              <a:rPr lang="en-US" sz="2000" dirty="0"/>
              <a:t> od </a:t>
            </a:r>
            <a:r>
              <a:rPr lang="en-US" sz="2000" dirty="0" err="1"/>
              <a:t>strane</a:t>
            </a:r>
            <a:r>
              <a:rPr lang="en-US" sz="2000" dirty="0"/>
              <a:t> </a:t>
            </a:r>
            <a:r>
              <a:rPr lang="en-US" sz="2000" dirty="0" err="1"/>
              <a:t>muških</a:t>
            </a:r>
            <a:r>
              <a:rPr lang="en-US" sz="2000" dirty="0"/>
              <a:t> </a:t>
            </a:r>
            <a:r>
              <a:rPr lang="en-US" sz="2000" dirty="0" err="1"/>
              <a:t>kolega</a:t>
            </a:r>
            <a:r>
              <a:rPr lang="en-US" sz="2000" dirty="0"/>
              <a:t> </a:t>
            </a:r>
            <a:r>
              <a:rPr lang="en-US" sz="2000" dirty="0" err="1"/>
              <a:t>iz</a:t>
            </a:r>
            <a:r>
              <a:rPr lang="en-US" sz="2000" dirty="0"/>
              <a:t> </a:t>
            </a:r>
            <a:r>
              <a:rPr lang="en-US" sz="2000" dirty="0" err="1"/>
              <a:t>čega</a:t>
            </a:r>
            <a:r>
              <a:rPr lang="en-US" sz="2000" dirty="0"/>
              <a:t> </a:t>
            </a:r>
            <a:r>
              <a:rPr lang="en-US" sz="2000" dirty="0" err="1"/>
              <a:t>proizilazi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nedostatak</a:t>
            </a:r>
            <a:r>
              <a:rPr lang="en-US" sz="2000" dirty="0"/>
              <a:t> </a:t>
            </a:r>
            <a:r>
              <a:rPr lang="en-US" sz="2000" dirty="0" err="1"/>
              <a:t>mogućnosti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napredovanje</a:t>
            </a:r>
            <a:r>
              <a:rPr lang="en-US" sz="2000" dirty="0"/>
              <a:t>, </a:t>
            </a:r>
            <a:r>
              <a:rPr lang="en-US" sz="2000" dirty="0" err="1"/>
              <a:t>materijalne</a:t>
            </a:r>
            <a:r>
              <a:rPr lang="en-US" sz="2000" dirty="0"/>
              <a:t> </a:t>
            </a:r>
            <a:r>
              <a:rPr lang="en-US" sz="2000" dirty="0" err="1"/>
              <a:t>satisfakcije</a:t>
            </a:r>
            <a:r>
              <a:rPr lang="en-US" sz="2000" dirty="0"/>
              <a:t>,  </a:t>
            </a:r>
            <a:r>
              <a:rPr lang="en-US" sz="2000" dirty="0" err="1"/>
              <a:t>odsustvo</a:t>
            </a:r>
            <a:r>
              <a:rPr lang="en-US" sz="2000" dirty="0"/>
              <a:t> </a:t>
            </a:r>
            <a:r>
              <a:rPr lang="en-US" sz="2000" dirty="0" err="1"/>
              <a:t>zadovoljstva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motivacije</a:t>
            </a:r>
            <a:r>
              <a:rPr lang="en-US" sz="2000" dirty="0"/>
              <a:t> u </a:t>
            </a:r>
            <a:r>
              <a:rPr lang="en-US" sz="2000" dirty="0" err="1"/>
              <a:t>radu</a:t>
            </a:r>
            <a:r>
              <a:rPr lang="bs-Latn-BA" sz="2000" dirty="0"/>
              <a:t>.</a:t>
            </a:r>
            <a:r>
              <a:rPr lang="en-US" sz="2000" dirty="0"/>
              <a:t> </a:t>
            </a:r>
            <a:r>
              <a:rPr lang="en-US" sz="2000" dirty="0" err="1"/>
              <a:t>Ovo</a:t>
            </a:r>
            <a:r>
              <a:rPr lang="en-US" sz="2000" dirty="0"/>
              <a:t> </a:t>
            </a:r>
            <a:r>
              <a:rPr lang="en-US" sz="2000" dirty="0" err="1"/>
              <a:t>pitan</a:t>
            </a:r>
            <a:r>
              <a:rPr lang="hr-HR" sz="2000" dirty="0"/>
              <a:t>j</a:t>
            </a:r>
            <a:r>
              <a:rPr lang="en-US" sz="2000" dirty="0"/>
              <a:t>e </a:t>
            </a:r>
            <a:r>
              <a:rPr lang="en-US" sz="2000" dirty="0" err="1"/>
              <a:t>zaslužuje</a:t>
            </a:r>
            <a:r>
              <a:rPr lang="en-US" sz="2000" dirty="0"/>
              <a:t> </a:t>
            </a:r>
            <a:r>
              <a:rPr lang="en-US" sz="2000" dirty="0" err="1"/>
              <a:t>posebnu</a:t>
            </a:r>
            <a:r>
              <a:rPr lang="en-US" sz="2000" dirty="0"/>
              <a:t> </a:t>
            </a:r>
            <a:r>
              <a:rPr lang="en-US" sz="2000" dirty="0" err="1"/>
              <a:t>pažnju</a:t>
            </a:r>
            <a:r>
              <a:rPr lang="en-US" sz="2000" dirty="0"/>
              <a:t> </a:t>
            </a:r>
            <a:r>
              <a:rPr lang="en-US" sz="2000" dirty="0" err="1"/>
              <a:t>sindikata</a:t>
            </a:r>
            <a:r>
              <a:rPr lang="en-US" sz="2000" dirty="0"/>
              <a:t>.</a:t>
            </a:r>
          </a:p>
          <a:p>
            <a:pPr algn="just"/>
            <a:endParaRPr lang="en-US" sz="2000" dirty="0"/>
          </a:p>
          <a:p>
            <a:pPr marL="0" indent="0" algn="just">
              <a:buNone/>
            </a:pPr>
            <a:endParaRPr lang="en-US" sz="200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32C987A-8006-4E51-95B7-BB50AB020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C7FF-3773-46DB-A63B-489E21062995}" type="datetime1">
              <a:rPr lang="en-US" smtClean="0">
                <a:solidFill>
                  <a:prstClr val="white"/>
                </a:solidFill>
              </a:rPr>
              <a:pPr/>
              <a:t>12-Apr-19</a:t>
            </a:fld>
            <a:endParaRPr lang="nl-BE">
              <a:solidFill>
                <a:prstClr val="white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55BCA8A-797B-417F-918A-2C019F474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>
                <a:solidFill>
                  <a:prstClr val="white"/>
                </a:solidFill>
              </a:rPr>
              <a:t>CAS SEE</a:t>
            </a:r>
            <a:endParaRPr lang="nl-BE" dirty="0">
              <a:solidFill>
                <a:prstClr val="white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5608EED-7A51-4270-BA32-01AAA07B4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CA5D-07E4-4E31-A12B-5028E6CCF51B}" type="slidenum">
              <a:rPr lang="nl-BE" smtClean="0">
                <a:solidFill>
                  <a:prstClr val="white"/>
                </a:solidFill>
              </a:rPr>
              <a:pPr/>
              <a:t>19</a:t>
            </a:fld>
            <a:endParaRPr lang="nl-BE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9371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xmlns="" id="{8D19DB74-8E9B-42FD-BF75-95FFD9051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 </a:t>
            </a:r>
            <a:r>
              <a:rPr lang="en-US" dirty="0" err="1"/>
              <a:t>projektu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924B8D54-9C49-4E24-AE68-BE4A54E958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42055"/>
            <a:ext cx="10328366" cy="296322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hr-HR" sz="1600" dirty="0"/>
              <a:t>M</a:t>
            </a:r>
            <a:r>
              <a:rPr lang="en-US" sz="1600" dirty="0" err="1"/>
              <a:t>eđunarodn</a:t>
            </a:r>
            <a:r>
              <a:rPr lang="hr-HR" sz="1600" dirty="0"/>
              <a:t>i</a:t>
            </a:r>
            <a:r>
              <a:rPr lang="en-US" sz="1600" dirty="0"/>
              <a:t> </a:t>
            </a:r>
            <a:r>
              <a:rPr lang="en-US" sz="1600" dirty="0" err="1"/>
              <a:t>projek</a:t>
            </a:r>
            <a:r>
              <a:rPr lang="hr-HR" sz="1600" dirty="0"/>
              <a:t>t</a:t>
            </a:r>
            <a:r>
              <a:rPr lang="en-US" sz="1600" dirty="0"/>
              <a:t> “</a:t>
            </a:r>
            <a:r>
              <a:rPr lang="en-US" sz="1600" dirty="0" err="1"/>
              <a:t>Prava</a:t>
            </a:r>
            <a:r>
              <a:rPr lang="en-US" sz="1600" dirty="0"/>
              <a:t> u </a:t>
            </a:r>
            <a:r>
              <a:rPr lang="en-US" sz="1600" dirty="0" err="1"/>
              <a:t>radu</a:t>
            </a:r>
            <a:r>
              <a:rPr lang="en-US" sz="1600" dirty="0"/>
              <a:t>, rad </a:t>
            </a:r>
            <a:r>
              <a:rPr lang="en-US" sz="1600" dirty="0" err="1"/>
              <a:t>na</a:t>
            </a:r>
            <a:r>
              <a:rPr lang="en-US" sz="1600" dirty="0"/>
              <a:t> </a:t>
            </a:r>
            <a:r>
              <a:rPr lang="en-US" sz="1600" dirty="0" err="1"/>
              <a:t>pravima</a:t>
            </a:r>
            <a:r>
              <a:rPr lang="en-US" sz="1600" dirty="0"/>
              <a:t>” </a:t>
            </a:r>
            <a:r>
              <a:rPr lang="en-US" sz="1600" dirty="0" err="1"/>
              <a:t>podržan</a:t>
            </a:r>
            <a:r>
              <a:rPr lang="en-US" sz="1600" dirty="0"/>
              <a:t> u </a:t>
            </a:r>
            <a:r>
              <a:rPr lang="en-US" sz="1600" dirty="0" err="1"/>
              <a:t>okviru</a:t>
            </a:r>
            <a:r>
              <a:rPr lang="en-US" sz="1600" dirty="0"/>
              <a:t> </a:t>
            </a:r>
            <a:r>
              <a:rPr lang="en-US" sz="1600" i="1" dirty="0"/>
              <a:t>Erasmus+ </a:t>
            </a:r>
            <a:r>
              <a:rPr lang="en-US" sz="1600" i="1" dirty="0" err="1"/>
              <a:t>programa</a:t>
            </a:r>
            <a:r>
              <a:rPr lang="en-US" sz="1600" i="1" dirty="0"/>
              <a:t> </a:t>
            </a:r>
            <a:r>
              <a:rPr lang="en-US" sz="1600" i="1" dirty="0" err="1"/>
              <a:t>Evropske</a:t>
            </a:r>
            <a:r>
              <a:rPr lang="en-US" sz="1600" i="1" dirty="0"/>
              <a:t> </a:t>
            </a:r>
            <a:r>
              <a:rPr lang="en-US" sz="1600" i="1" dirty="0" err="1"/>
              <a:t>unije</a:t>
            </a:r>
            <a:r>
              <a:rPr lang="en-US" sz="1600" i="1" dirty="0"/>
              <a:t>: KA2 - Capacity Building in the Field of Youth/Western Balkan Window</a:t>
            </a:r>
            <a:r>
              <a:rPr lang="en-US" sz="1600" dirty="0"/>
              <a:t>, </a:t>
            </a:r>
            <a:r>
              <a:rPr lang="hr-HR" sz="1600" dirty="0"/>
              <a:t>za glavni cilj ima pospješiti informiranost mladih radnika o njihovim radnim pravima i povećati razinu stvarnog korištenja njihovih prava u radu.</a:t>
            </a:r>
          </a:p>
          <a:p>
            <a:pPr marL="0" indent="0" algn="just">
              <a:buNone/>
            </a:pPr>
            <a:r>
              <a:rPr lang="hr-HR" sz="1600" dirty="0"/>
              <a:t>U sklopu aktivnosti Projekta </a:t>
            </a:r>
            <a:r>
              <a:rPr lang="en-US" sz="1600" dirty="0" err="1"/>
              <a:t>provedeno</a:t>
            </a:r>
            <a:r>
              <a:rPr lang="en-US" sz="1600" dirty="0"/>
              <a:t> je </a:t>
            </a:r>
            <a:r>
              <a:rPr lang="en-US" sz="1600" dirty="0" err="1"/>
              <a:t>kvantitativno</a:t>
            </a:r>
            <a:r>
              <a:rPr lang="en-US" sz="1600" dirty="0"/>
              <a:t> </a:t>
            </a:r>
            <a:r>
              <a:rPr lang="en-US" sz="1600" dirty="0" err="1"/>
              <a:t>istraživanje</a:t>
            </a:r>
            <a:r>
              <a:rPr lang="hr-HR" sz="1600" dirty="0"/>
              <a:t> </a:t>
            </a:r>
            <a:r>
              <a:rPr lang="en-US" sz="1600" dirty="0" err="1"/>
              <a:t>i</a:t>
            </a:r>
            <a:r>
              <a:rPr lang="hr-HR" sz="1600" dirty="0"/>
              <a:t>nformiranosti</a:t>
            </a:r>
            <a:r>
              <a:rPr lang="en-US" sz="1600" dirty="0"/>
              <a:t> </a:t>
            </a:r>
            <a:r>
              <a:rPr lang="hr-HR" sz="1600" dirty="0"/>
              <a:t>mladih radnika </a:t>
            </a:r>
            <a:r>
              <a:rPr lang="en-US" sz="1600" dirty="0"/>
              <a:t>o </a:t>
            </a:r>
            <a:r>
              <a:rPr lang="en-US" sz="1600" dirty="0" err="1"/>
              <a:t>njihovim</a:t>
            </a:r>
            <a:r>
              <a:rPr lang="en-US" sz="1600" dirty="0"/>
              <a:t> </a:t>
            </a:r>
            <a:r>
              <a:rPr lang="en-US" sz="1600" dirty="0" err="1"/>
              <a:t>pravima</a:t>
            </a:r>
            <a:r>
              <a:rPr lang="en-US" sz="1600" dirty="0"/>
              <a:t> u </a:t>
            </a:r>
            <a:r>
              <a:rPr lang="en-US" sz="1600" dirty="0" err="1"/>
              <a:t>radu</a:t>
            </a:r>
            <a:r>
              <a:rPr lang="en-US" sz="1600" dirty="0"/>
              <a:t> </a:t>
            </a:r>
            <a:r>
              <a:rPr lang="hr-HR" sz="1600" dirty="0"/>
              <a:t>na terenu</a:t>
            </a:r>
            <a:r>
              <a:rPr lang="en-US" sz="1600" dirty="0"/>
              <a:t> </a:t>
            </a:r>
            <a:r>
              <a:rPr lang="en-US" sz="1600" dirty="0" err="1"/>
              <a:t>četiri</a:t>
            </a:r>
            <a:r>
              <a:rPr lang="en-US" sz="1600" dirty="0"/>
              <a:t> </a:t>
            </a:r>
            <a:r>
              <a:rPr lang="en-US" sz="1600" dirty="0" err="1"/>
              <a:t>države</a:t>
            </a:r>
            <a:r>
              <a:rPr lang="en-US" sz="1600" dirty="0"/>
              <a:t> </a:t>
            </a:r>
            <a:r>
              <a:rPr lang="en-US" sz="1600" dirty="0" err="1"/>
              <a:t>partnerice</a:t>
            </a:r>
            <a:r>
              <a:rPr lang="hr-HR" sz="1600" dirty="0"/>
              <a:t>: u </a:t>
            </a:r>
            <a:r>
              <a:rPr lang="en-US" sz="1600" dirty="0" err="1"/>
              <a:t>Srbiji</a:t>
            </a:r>
            <a:r>
              <a:rPr lang="en-US" sz="1600" dirty="0"/>
              <a:t>, </a:t>
            </a:r>
            <a:r>
              <a:rPr lang="en-US" sz="1600" dirty="0" err="1"/>
              <a:t>Bosni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Hercegovini</a:t>
            </a:r>
            <a:r>
              <a:rPr lang="en-US" sz="1600" dirty="0"/>
              <a:t>, </a:t>
            </a:r>
            <a:r>
              <a:rPr lang="en-US" sz="1600" dirty="0" err="1"/>
              <a:t>Crnoj</a:t>
            </a:r>
            <a:r>
              <a:rPr lang="en-US" sz="1600" dirty="0"/>
              <a:t> Gori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Makedoniji</a:t>
            </a:r>
            <a:r>
              <a:rPr lang="en-US" sz="1600" dirty="0"/>
              <a:t>.</a:t>
            </a:r>
          </a:p>
          <a:p>
            <a:pPr marL="0" indent="0" algn="just">
              <a:buNone/>
            </a:pPr>
            <a:r>
              <a:rPr lang="hr-HR" sz="1600" i="1" dirty="0"/>
              <a:t>O</a:t>
            </a:r>
            <a:r>
              <a:rPr lang="en-US" sz="1600" i="1" dirty="0" err="1"/>
              <a:t>nline</a:t>
            </a:r>
            <a:r>
              <a:rPr lang="en-US" sz="1600" dirty="0"/>
              <a:t> </a:t>
            </a:r>
            <a:r>
              <a:rPr lang="hr-HR" sz="1600" dirty="0"/>
              <a:t>upitnik</a:t>
            </a:r>
            <a:r>
              <a:rPr lang="en-US" sz="1600" dirty="0"/>
              <a:t> „Da li </a:t>
            </a:r>
            <a:r>
              <a:rPr lang="en-US" sz="1600" dirty="0" err="1"/>
              <a:t>ste</a:t>
            </a:r>
            <a:r>
              <a:rPr lang="en-US" sz="1600" dirty="0"/>
              <a:t> </a:t>
            </a:r>
            <a:r>
              <a:rPr lang="en-US" sz="1600" dirty="0" err="1"/>
              <a:t>upoznati</a:t>
            </a:r>
            <a:r>
              <a:rPr lang="en-US" sz="1600" dirty="0"/>
              <a:t> s </a:t>
            </a:r>
            <a:r>
              <a:rPr lang="en-US" sz="1600" dirty="0" err="1"/>
              <a:t>Vašim</a:t>
            </a:r>
            <a:r>
              <a:rPr lang="en-US" sz="1600" dirty="0"/>
              <a:t> </a:t>
            </a:r>
            <a:r>
              <a:rPr lang="en-US" sz="1600" dirty="0" err="1"/>
              <a:t>radnim</a:t>
            </a:r>
            <a:r>
              <a:rPr lang="en-US" sz="1600" dirty="0"/>
              <a:t> </a:t>
            </a:r>
            <a:r>
              <a:rPr lang="en-US" sz="1600" dirty="0" err="1"/>
              <a:t>pravima</a:t>
            </a:r>
            <a:r>
              <a:rPr lang="en-US" sz="1600" dirty="0"/>
              <a:t>?“ </a:t>
            </a:r>
            <a:r>
              <a:rPr lang="hr-HR" sz="1600" dirty="0"/>
              <a:t>kreiran je </a:t>
            </a:r>
            <a:r>
              <a:rPr lang="en-US" sz="1600" dirty="0"/>
              <a:t>u </a:t>
            </a:r>
            <a:r>
              <a:rPr lang="hr-HR" sz="1600" dirty="0"/>
              <a:t>suradnji</a:t>
            </a:r>
            <a:r>
              <a:rPr lang="en-US" sz="1600" dirty="0"/>
              <a:t> s </a:t>
            </a:r>
            <a:r>
              <a:rPr lang="en-US" sz="1600" dirty="0" err="1"/>
              <a:t>predstavnicima</a:t>
            </a:r>
            <a:r>
              <a:rPr lang="en-US" sz="1600" dirty="0"/>
              <a:t> </a:t>
            </a:r>
            <a:r>
              <a:rPr lang="en-US" sz="1600" dirty="0" err="1"/>
              <a:t>Sindikat</a:t>
            </a:r>
            <a:r>
              <a:rPr lang="hr-HR" sz="1600" dirty="0"/>
              <a:t>a</a:t>
            </a:r>
            <a:r>
              <a:rPr lang="en-US" sz="1600" dirty="0"/>
              <a:t> </a:t>
            </a:r>
            <a:r>
              <a:rPr lang="en-US" sz="1600" dirty="0" err="1"/>
              <a:t>uprave</a:t>
            </a:r>
            <a:r>
              <a:rPr lang="en-US" sz="1600" dirty="0"/>
              <a:t> </a:t>
            </a:r>
            <a:r>
              <a:rPr lang="en-US" sz="1600" dirty="0" err="1"/>
              <a:t>Republike</a:t>
            </a:r>
            <a:r>
              <a:rPr lang="en-US" sz="1600" dirty="0"/>
              <a:t> </a:t>
            </a:r>
            <a:r>
              <a:rPr lang="en-US" sz="1600" dirty="0" err="1"/>
              <a:t>Srpske</a:t>
            </a:r>
            <a:r>
              <a:rPr lang="en-US" sz="1600" dirty="0"/>
              <a:t> </a:t>
            </a:r>
            <a:r>
              <a:rPr lang="en-US" sz="1600" dirty="0" err="1"/>
              <a:t>iz</a:t>
            </a:r>
            <a:r>
              <a:rPr lang="en-US" sz="1600" dirty="0"/>
              <a:t> </a:t>
            </a:r>
            <a:r>
              <a:rPr lang="en-US" sz="1600" dirty="0" err="1"/>
              <a:t>Bosne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Hercegovine</a:t>
            </a:r>
            <a:r>
              <a:rPr lang="hr-HR" sz="1600" dirty="0"/>
              <a:t> sa zadatkom procjene stupnja </a:t>
            </a:r>
            <a:r>
              <a:rPr lang="en-US" sz="1600" dirty="0" err="1"/>
              <a:t>informi</a:t>
            </a:r>
            <a:r>
              <a:rPr lang="hr-HR" sz="1600" dirty="0"/>
              <a:t>r</a:t>
            </a:r>
            <a:r>
              <a:rPr lang="en-US" sz="1600" dirty="0" err="1"/>
              <a:t>ano</a:t>
            </a:r>
            <a:r>
              <a:rPr lang="hr-HR" sz="1600" dirty="0"/>
              <a:t>sti</a:t>
            </a:r>
            <a:r>
              <a:rPr lang="en-US" sz="1600" dirty="0"/>
              <a:t> </a:t>
            </a:r>
            <a:r>
              <a:rPr lang="en-US" sz="1600" dirty="0" err="1"/>
              <a:t>mladih</a:t>
            </a:r>
            <a:r>
              <a:rPr lang="en-US" sz="1600" dirty="0"/>
              <a:t> o </a:t>
            </a:r>
            <a:r>
              <a:rPr lang="en-US" sz="1600" dirty="0" err="1"/>
              <a:t>njihovim</a:t>
            </a:r>
            <a:r>
              <a:rPr lang="en-US" sz="1600" dirty="0"/>
              <a:t> </a:t>
            </a:r>
            <a:r>
              <a:rPr lang="en-US" sz="1600" dirty="0" err="1"/>
              <a:t>pravima</a:t>
            </a:r>
            <a:r>
              <a:rPr lang="en-US" sz="1600" dirty="0"/>
              <a:t> u </a:t>
            </a:r>
            <a:r>
              <a:rPr lang="en-US" sz="1600" dirty="0" err="1"/>
              <a:t>radnom</a:t>
            </a:r>
            <a:r>
              <a:rPr lang="en-US" sz="1600" dirty="0"/>
              <a:t> </a:t>
            </a:r>
            <a:r>
              <a:rPr lang="en-US" sz="1600" dirty="0" err="1"/>
              <a:t>okruženju</a:t>
            </a:r>
            <a:r>
              <a:rPr lang="hr-HR" sz="1600" dirty="0"/>
              <a:t> kao i</a:t>
            </a:r>
            <a:r>
              <a:rPr lang="en-US" sz="1600" dirty="0"/>
              <a:t> </a:t>
            </a:r>
            <a:r>
              <a:rPr lang="sr-Latn-RS" sz="1600" dirty="0"/>
              <a:t>lociranja mjesta za poboljšanje zatečenog stanja. Istraživanje će poslužiti kao </a:t>
            </a:r>
            <a:r>
              <a:rPr lang="en-US" sz="1600" dirty="0" err="1"/>
              <a:t>potpora</a:t>
            </a:r>
            <a:r>
              <a:rPr lang="sr-Latn-RS" sz="1600" dirty="0"/>
              <a:t> za edukaciju i kampanju podizanja svijesti o pitanju potreba i problema mladih u njihovom radnom okruženju, u svrhu </a:t>
            </a:r>
            <a:r>
              <a:rPr lang="hr-HR" sz="1600" dirty="0"/>
              <a:t>osnaživanja i potpore mladim radnicima u BiH te unapređenja radnog standarda mladih.</a:t>
            </a:r>
            <a:endParaRPr lang="en-US" sz="2800" dirty="0"/>
          </a:p>
          <a:p>
            <a:pPr marL="0" indent="0" algn="just">
              <a:buNone/>
            </a:pPr>
            <a:endParaRPr lang="en-US" sz="160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32C987A-8006-4E51-95B7-BB50AB020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C7FF-3773-46DB-A63B-489E21062995}" type="datetime1">
              <a:rPr lang="en-US" smtClean="0">
                <a:solidFill>
                  <a:prstClr val="white"/>
                </a:solidFill>
              </a:rPr>
              <a:pPr/>
              <a:t>12-Apr-19</a:t>
            </a:fld>
            <a:endParaRPr lang="nl-BE">
              <a:solidFill>
                <a:prstClr val="white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55BCA8A-797B-417F-918A-2C019F474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>
                <a:solidFill>
                  <a:prstClr val="white"/>
                </a:solidFill>
              </a:rPr>
              <a:t>CAS SEE</a:t>
            </a:r>
            <a:endParaRPr lang="nl-BE" dirty="0">
              <a:solidFill>
                <a:prstClr val="white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5608EED-7A51-4270-BA32-01AAA07B4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CA5D-07E4-4E31-A12B-5028E6CCF51B}" type="slidenum">
              <a:rPr lang="nl-BE" smtClean="0">
                <a:solidFill>
                  <a:prstClr val="white"/>
                </a:solidFill>
              </a:rPr>
              <a:pPr/>
              <a:t>2</a:t>
            </a:fld>
            <a:endParaRPr lang="nl-BE">
              <a:solidFill>
                <a:prstClr val="white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A25DCC3A-E3D1-4109-9F9E-9F4E48E6F92E}"/>
              </a:ext>
            </a:extLst>
          </p:cNvPr>
          <p:cNvSpPr/>
          <p:nvPr/>
        </p:nvSpPr>
        <p:spPr>
          <a:xfrm>
            <a:off x="609600" y="4105278"/>
            <a:ext cx="3276600" cy="533400"/>
          </a:xfrm>
          <a:prstGeom prst="rect">
            <a:avLst/>
          </a:prstGeom>
          <a:solidFill>
            <a:srgbClr val="0A3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/>
              <a:t>Ciljevi istraživanja</a:t>
            </a:r>
            <a:endParaRPr lang="en-US" dirty="0"/>
          </a:p>
        </p:txBody>
      </p:sp>
      <p:sp>
        <p:nvSpPr>
          <p:cNvPr id="10" name="Content Placeholder 7">
            <a:extLst>
              <a:ext uri="{FF2B5EF4-FFF2-40B4-BE49-F238E27FC236}">
                <a16:creationId xmlns:a16="http://schemas.microsoft.com/office/drawing/2014/main" xmlns="" id="{41DDBA83-0423-4DD8-9178-37CDBAE3BC73}"/>
              </a:ext>
            </a:extLst>
          </p:cNvPr>
          <p:cNvSpPr txBox="1">
            <a:spLocks/>
          </p:cNvSpPr>
          <p:nvPr/>
        </p:nvSpPr>
        <p:spPr>
          <a:xfrm>
            <a:off x="4086225" y="4019550"/>
            <a:ext cx="6851741" cy="2302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sr-Latn-RS" sz="1600" dirty="0">
                <a:solidFill>
                  <a:schemeClr val="accent6"/>
                </a:solidFill>
              </a:rPr>
              <a:t>Ispitati nivo upoznatosti mladih s njihovim pravima u radu, mehanizmima zaštite prava o radu te stupanj realnog korištenja zaštite radnih prava</a:t>
            </a:r>
          </a:p>
          <a:p>
            <a:pPr algn="just"/>
            <a:r>
              <a:rPr lang="sr-Latn-RS" sz="1600" dirty="0">
                <a:solidFill>
                  <a:schemeClr val="accent6"/>
                </a:solidFill>
              </a:rPr>
              <a:t>Otkriti načine informiranja o pravima u radu i nivo zadovoljstva u procjeni informiranosti mladih radnika</a:t>
            </a:r>
          </a:p>
          <a:p>
            <a:pPr algn="just"/>
            <a:r>
              <a:rPr lang="sr-Latn-RS" sz="1600" dirty="0">
                <a:solidFill>
                  <a:schemeClr val="accent6"/>
                </a:solidFill>
              </a:rPr>
              <a:t>Ispitati nivo informiranja mladih u matičnim organizacijama zaposlenja te ponuđene edukacije o pitanjima prava u radu </a:t>
            </a:r>
          </a:p>
          <a:p>
            <a:pPr algn="just"/>
            <a:r>
              <a:rPr lang="sr-Latn-RS" sz="1600" dirty="0">
                <a:solidFill>
                  <a:schemeClr val="accent6"/>
                </a:solidFill>
              </a:rPr>
              <a:t>Procijeniti zadovoljstvo radom mjerodavnih sindikata i stupnjem ostvarivanja zajamčenih prava</a:t>
            </a:r>
          </a:p>
          <a:p>
            <a:pPr algn="just"/>
            <a:endParaRPr lang="sr-Latn-RS" sz="1600" dirty="0"/>
          </a:p>
        </p:txBody>
      </p:sp>
    </p:spTree>
    <p:extLst>
      <p:ext uri="{BB962C8B-B14F-4D97-AF65-F5344CB8AC3E}">
        <p14:creationId xmlns:p14="http://schemas.microsoft.com/office/powerpoint/2010/main" xmlns="" val="40737904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xmlns="" id="{8D19DB74-8E9B-42FD-BF75-95FFD9051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Zaključci</a:t>
            </a:r>
            <a:endParaRPr lang="en-US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xmlns="" id="{43EC4096-6923-422A-8A4F-61B71FF39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339" y="888274"/>
            <a:ext cx="10716250" cy="56046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 smtClean="0"/>
              <a:t>Zabrinjava</a:t>
            </a:r>
            <a:r>
              <a:rPr lang="en-US" sz="2000" dirty="0" smtClean="0"/>
              <a:t> </a:t>
            </a:r>
            <a:r>
              <a:rPr lang="en-US" sz="2000" dirty="0" err="1"/>
              <a:t>podatak</a:t>
            </a:r>
            <a:r>
              <a:rPr lang="en-US" sz="2000" dirty="0"/>
              <a:t> da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mladi</a:t>
            </a:r>
            <a:r>
              <a:rPr lang="en-US" sz="2000" dirty="0"/>
              <a:t> </a:t>
            </a:r>
            <a:r>
              <a:rPr lang="en-US" sz="2000" dirty="0" err="1"/>
              <a:t>radnici</a:t>
            </a:r>
            <a:r>
              <a:rPr lang="en-US" sz="2000" dirty="0"/>
              <a:t> </a:t>
            </a:r>
            <a:r>
              <a:rPr lang="en-US" sz="2000" dirty="0" err="1"/>
              <a:t>sa</a:t>
            </a:r>
            <a:r>
              <a:rPr lang="en-US" sz="2000" dirty="0"/>
              <a:t> </a:t>
            </a:r>
            <a:r>
              <a:rPr lang="en-US" sz="2000" dirty="0" err="1"/>
              <a:t>srednjoškolskim</a:t>
            </a:r>
            <a:r>
              <a:rPr lang="en-US" sz="2000" dirty="0"/>
              <a:t> </a:t>
            </a:r>
            <a:r>
              <a:rPr lang="en-US" sz="2000" dirty="0" err="1"/>
              <a:t>obrazovanjem</a:t>
            </a:r>
            <a:r>
              <a:rPr lang="en-US" sz="2000" dirty="0"/>
              <a:t>  </a:t>
            </a:r>
            <a:r>
              <a:rPr lang="en-US" sz="2000" dirty="0" err="1"/>
              <a:t>značajno</a:t>
            </a:r>
            <a:r>
              <a:rPr lang="en-US" sz="2000" dirty="0"/>
              <a:t> </a:t>
            </a:r>
            <a:r>
              <a:rPr lang="en-US" sz="2000" dirty="0" err="1"/>
              <a:t>manje</a:t>
            </a:r>
            <a:r>
              <a:rPr lang="en-US" sz="2000" dirty="0"/>
              <a:t> </a:t>
            </a:r>
            <a:r>
              <a:rPr lang="en-US" sz="2000" dirty="0" err="1"/>
              <a:t>upoznati</a:t>
            </a:r>
            <a:r>
              <a:rPr lang="en-US" sz="2000" dirty="0"/>
              <a:t> </a:t>
            </a:r>
            <a:r>
              <a:rPr lang="en-US" sz="2000" dirty="0" err="1"/>
              <a:t>sa</a:t>
            </a:r>
            <a:r>
              <a:rPr lang="en-US" sz="2000" dirty="0"/>
              <a:t> </a:t>
            </a:r>
            <a:r>
              <a:rPr lang="en-US" sz="2000" dirty="0" err="1"/>
              <a:t>mehanizmima</a:t>
            </a:r>
            <a:r>
              <a:rPr lang="en-US" sz="2000" dirty="0"/>
              <a:t> </a:t>
            </a:r>
            <a:r>
              <a:rPr lang="en-US" sz="2000" dirty="0" err="1"/>
              <a:t>zaštite</a:t>
            </a:r>
            <a:r>
              <a:rPr lang="en-US" sz="2000" dirty="0"/>
              <a:t> </a:t>
            </a:r>
            <a:r>
              <a:rPr lang="en-US" sz="2000" dirty="0" err="1"/>
              <a:t>svojih</a:t>
            </a:r>
            <a:r>
              <a:rPr lang="en-US" sz="2000" dirty="0"/>
              <a:t> </a:t>
            </a:r>
            <a:r>
              <a:rPr lang="en-US" sz="2000" dirty="0" err="1"/>
              <a:t>prava</a:t>
            </a:r>
            <a:r>
              <a:rPr lang="en-US" sz="2000" dirty="0"/>
              <a:t> u </a:t>
            </a:r>
            <a:r>
              <a:rPr lang="en-US" sz="2000" dirty="0" err="1"/>
              <a:t>poređenju</a:t>
            </a:r>
            <a:r>
              <a:rPr lang="en-US" sz="2000" dirty="0"/>
              <a:t> </a:t>
            </a:r>
            <a:r>
              <a:rPr lang="en-US" sz="2000" dirty="0" err="1"/>
              <a:t>sa</a:t>
            </a:r>
            <a:r>
              <a:rPr lang="en-US" sz="2000" dirty="0"/>
              <a:t> </a:t>
            </a:r>
            <a:r>
              <a:rPr lang="en-US" sz="2000" dirty="0" err="1"/>
              <a:t>svojim</a:t>
            </a:r>
            <a:r>
              <a:rPr lang="en-US" sz="2000" dirty="0"/>
              <a:t> </a:t>
            </a:r>
            <a:r>
              <a:rPr lang="en-US" sz="2000" dirty="0" err="1"/>
              <a:t>više</a:t>
            </a:r>
            <a:r>
              <a:rPr lang="en-US" sz="2000" dirty="0"/>
              <a:t> </a:t>
            </a:r>
            <a:r>
              <a:rPr lang="en-US" sz="2000" dirty="0" err="1"/>
              <a:t>ili</a:t>
            </a:r>
            <a:r>
              <a:rPr lang="en-US" sz="2000" dirty="0"/>
              <a:t> </a:t>
            </a:r>
            <a:r>
              <a:rPr lang="en-US" sz="2000" dirty="0" err="1"/>
              <a:t>visoko</a:t>
            </a:r>
            <a:r>
              <a:rPr lang="en-US" sz="2000" dirty="0"/>
              <a:t> </a:t>
            </a:r>
            <a:r>
              <a:rPr lang="en-US" sz="2000" dirty="0" err="1"/>
              <a:t>obrazovanim</a:t>
            </a:r>
            <a:r>
              <a:rPr lang="en-US" sz="2000" dirty="0"/>
              <a:t> </a:t>
            </a:r>
            <a:r>
              <a:rPr lang="en-US" sz="2000" dirty="0" err="1"/>
              <a:t>vršnjacima</a:t>
            </a:r>
            <a:r>
              <a:rPr lang="en-US" sz="2000" dirty="0"/>
              <a:t>. </a:t>
            </a:r>
            <a:endParaRPr lang="hr-HR" sz="2000" dirty="0" smtClean="0"/>
          </a:p>
          <a:p>
            <a:pPr marL="0" indent="0">
              <a:buNone/>
            </a:pPr>
            <a:r>
              <a:rPr lang="en-US" sz="2000" dirty="0" err="1" smtClean="0"/>
              <a:t>Prema</a:t>
            </a:r>
            <a:r>
              <a:rPr lang="en-US" sz="2000" dirty="0" smtClean="0"/>
              <a:t> </a:t>
            </a:r>
            <a:r>
              <a:rPr lang="en-US" sz="2000" dirty="0" err="1"/>
              <a:t>nalazima</a:t>
            </a:r>
            <a:r>
              <a:rPr lang="en-US" sz="2000" dirty="0"/>
              <a:t> </a:t>
            </a:r>
            <a:r>
              <a:rPr lang="en-US" sz="2000" dirty="0" err="1"/>
              <a:t>istraživanja</a:t>
            </a:r>
            <a:r>
              <a:rPr lang="en-US" sz="2000" dirty="0"/>
              <a:t> </a:t>
            </a:r>
            <a:r>
              <a:rPr lang="en-US" sz="2000" dirty="0" err="1"/>
              <a:t>potrebno</a:t>
            </a:r>
            <a:r>
              <a:rPr lang="en-US" sz="2000" dirty="0"/>
              <a:t> je </a:t>
            </a:r>
            <a:r>
              <a:rPr lang="en-US" sz="2000" dirty="0" err="1"/>
              <a:t>formulisati</a:t>
            </a:r>
            <a:r>
              <a:rPr lang="en-US" sz="2000" dirty="0"/>
              <a:t> </a:t>
            </a:r>
            <a:r>
              <a:rPr lang="en-US" sz="2000" dirty="0" err="1"/>
              <a:t>smjernice</a:t>
            </a:r>
            <a:r>
              <a:rPr lang="en-US" sz="2000" dirty="0"/>
              <a:t> </a:t>
            </a:r>
            <a:r>
              <a:rPr lang="en-US" sz="2000" dirty="0" err="1"/>
              <a:t>djelovanja</a:t>
            </a:r>
            <a:r>
              <a:rPr lang="en-US" sz="2000" dirty="0"/>
              <a:t> </a:t>
            </a:r>
            <a:r>
              <a:rPr lang="en-US" sz="2000" dirty="0" err="1"/>
              <a:t>koje</a:t>
            </a:r>
            <a:r>
              <a:rPr lang="en-US" sz="2000" dirty="0"/>
              <a:t> </a:t>
            </a:r>
            <a:r>
              <a:rPr lang="en-US" sz="2000" dirty="0" err="1"/>
              <a:t>uključuju</a:t>
            </a:r>
            <a:r>
              <a:rPr lang="en-US" sz="2000" dirty="0"/>
              <a:t>: </a:t>
            </a:r>
          </a:p>
          <a:p>
            <a:pPr lvl="0"/>
            <a:r>
              <a:rPr lang="en-US" sz="2000" dirty="0" err="1"/>
              <a:t>Jasno</a:t>
            </a:r>
            <a:r>
              <a:rPr lang="en-US" sz="2000" dirty="0"/>
              <a:t> </a:t>
            </a:r>
            <a:r>
              <a:rPr lang="en-US" sz="2000" dirty="0" err="1"/>
              <a:t>usmjerenje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poboljšanje</a:t>
            </a:r>
            <a:r>
              <a:rPr lang="en-US" sz="2000" dirty="0"/>
              <a:t> </a:t>
            </a:r>
            <a:r>
              <a:rPr lang="en-US" sz="2000" dirty="0" err="1"/>
              <a:t>položaja</a:t>
            </a:r>
            <a:r>
              <a:rPr lang="en-US" sz="2000" dirty="0"/>
              <a:t> </a:t>
            </a:r>
            <a:r>
              <a:rPr lang="en-US" sz="2000" dirty="0" err="1"/>
              <a:t>mladih</a:t>
            </a:r>
            <a:r>
              <a:rPr lang="en-US" sz="2000" dirty="0"/>
              <a:t> </a:t>
            </a:r>
            <a:r>
              <a:rPr lang="en-US" sz="2000" dirty="0" err="1"/>
              <a:t>radnika</a:t>
            </a:r>
            <a:r>
              <a:rPr lang="en-US" sz="2000" dirty="0"/>
              <a:t>/ca u </a:t>
            </a:r>
            <a:r>
              <a:rPr lang="en-US" sz="2000" dirty="0" err="1"/>
              <a:t>sistemu</a:t>
            </a:r>
            <a:r>
              <a:rPr lang="en-US" sz="2000" dirty="0"/>
              <a:t> </a:t>
            </a:r>
            <a:r>
              <a:rPr lang="en-US" sz="2000" dirty="0" err="1"/>
              <a:t>javne</a:t>
            </a:r>
            <a:r>
              <a:rPr lang="en-US" sz="2000" dirty="0"/>
              <a:t> </a:t>
            </a:r>
            <a:r>
              <a:rPr lang="en-US" sz="2000" dirty="0" err="1"/>
              <a:t>uprave</a:t>
            </a:r>
            <a:r>
              <a:rPr lang="en-US" sz="2000" dirty="0"/>
              <a:t> </a:t>
            </a:r>
            <a:r>
              <a:rPr lang="en-US" sz="2000" dirty="0" err="1"/>
              <a:t>kao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razvoj</a:t>
            </a:r>
            <a:r>
              <a:rPr lang="en-US" sz="2000" dirty="0"/>
              <a:t> </a:t>
            </a:r>
            <a:r>
              <a:rPr lang="en-US" sz="2000" dirty="0" err="1"/>
              <a:t>njihovih</a:t>
            </a:r>
            <a:r>
              <a:rPr lang="en-US" sz="2000" dirty="0"/>
              <a:t> </a:t>
            </a:r>
            <a:r>
              <a:rPr lang="en-US" sz="2000" dirty="0" err="1"/>
              <a:t>stručnih</a:t>
            </a:r>
            <a:r>
              <a:rPr lang="en-US" sz="2000" dirty="0"/>
              <a:t> </a:t>
            </a:r>
            <a:r>
              <a:rPr lang="en-US" sz="2000" dirty="0" err="1"/>
              <a:t>kompetencija</a:t>
            </a:r>
            <a:r>
              <a:rPr lang="en-US" sz="2000" dirty="0"/>
              <a:t> </a:t>
            </a:r>
            <a:r>
              <a:rPr lang="en-US" sz="2000" dirty="0" err="1"/>
              <a:t>iz</a:t>
            </a:r>
            <a:r>
              <a:rPr lang="en-US" sz="2000" dirty="0"/>
              <a:t> </a:t>
            </a:r>
            <a:r>
              <a:rPr lang="en-US" sz="2000" dirty="0" err="1"/>
              <a:t>oblasti</a:t>
            </a:r>
            <a:r>
              <a:rPr lang="en-US" sz="2000" dirty="0"/>
              <a:t> </a:t>
            </a:r>
            <a:r>
              <a:rPr lang="en-US" sz="2000" dirty="0" err="1"/>
              <a:t>radničkih</a:t>
            </a:r>
            <a:r>
              <a:rPr lang="en-US" sz="2000" dirty="0"/>
              <a:t> </a:t>
            </a:r>
            <a:r>
              <a:rPr lang="en-US" sz="2000" dirty="0" err="1"/>
              <a:t>prava</a:t>
            </a:r>
            <a:endParaRPr lang="en-US" sz="2000" dirty="0"/>
          </a:p>
          <a:p>
            <a:r>
              <a:rPr lang="en-US" sz="2000" dirty="0"/>
              <a:t>P</a:t>
            </a:r>
            <a:r>
              <a:rPr lang="en-BZ" sz="2000" dirty="0" err="1"/>
              <a:t>otrebno</a:t>
            </a:r>
            <a:r>
              <a:rPr lang="en-BZ" sz="2000" dirty="0"/>
              <a:t> je </a:t>
            </a:r>
            <a:r>
              <a:rPr lang="en-BZ" sz="2000" dirty="0" err="1"/>
              <a:t>osmisliti</a:t>
            </a:r>
            <a:r>
              <a:rPr lang="en-BZ" sz="2000" dirty="0"/>
              <a:t> </a:t>
            </a:r>
            <a:r>
              <a:rPr lang="en-BZ" sz="2000" dirty="0" err="1"/>
              <a:t>bolje</a:t>
            </a:r>
            <a:r>
              <a:rPr lang="en-BZ" sz="2000" dirty="0"/>
              <a:t> </a:t>
            </a:r>
            <a:r>
              <a:rPr lang="en-BZ" sz="2000" dirty="0" err="1"/>
              <a:t>načine</a:t>
            </a:r>
            <a:r>
              <a:rPr lang="en-BZ" sz="2000" dirty="0"/>
              <a:t> </a:t>
            </a:r>
            <a:r>
              <a:rPr lang="en-BZ" sz="2000" dirty="0" err="1"/>
              <a:t>informisanje</a:t>
            </a:r>
            <a:r>
              <a:rPr lang="en-BZ" sz="2000" dirty="0"/>
              <a:t> </a:t>
            </a:r>
            <a:r>
              <a:rPr lang="en-BZ" sz="2000" dirty="0" err="1"/>
              <a:t>mladih</a:t>
            </a:r>
            <a:r>
              <a:rPr lang="en-BZ" sz="2000" dirty="0"/>
              <a:t> </a:t>
            </a:r>
            <a:r>
              <a:rPr lang="en-BZ" sz="2000" dirty="0" err="1"/>
              <a:t>radnika</a:t>
            </a:r>
            <a:r>
              <a:rPr lang="en-BZ" sz="2000" dirty="0"/>
              <a:t> </a:t>
            </a:r>
            <a:r>
              <a:rPr lang="en-BZ" sz="2000" dirty="0" err="1"/>
              <a:t>njihovim</a:t>
            </a:r>
            <a:r>
              <a:rPr lang="en-BZ" sz="2000" dirty="0"/>
              <a:t> </a:t>
            </a:r>
            <a:r>
              <a:rPr lang="en-BZ" sz="2000" dirty="0" err="1"/>
              <a:t>pravima</a:t>
            </a:r>
            <a:r>
              <a:rPr lang="en-BZ" sz="2000" dirty="0"/>
              <a:t> o </a:t>
            </a:r>
            <a:r>
              <a:rPr lang="en-BZ" sz="2000" dirty="0" err="1"/>
              <a:t>radu</a:t>
            </a:r>
            <a:r>
              <a:rPr lang="bs-Latn-BA" sz="2000" dirty="0"/>
              <a:t>, prvenstveno </a:t>
            </a:r>
            <a:r>
              <a:rPr lang="en-BZ" sz="2000" dirty="0" err="1"/>
              <a:t>korišenjem</a:t>
            </a:r>
            <a:r>
              <a:rPr lang="en-BZ" sz="2000" dirty="0"/>
              <a:t> </a:t>
            </a:r>
            <a:r>
              <a:rPr lang="en-BZ" sz="2000" dirty="0" err="1"/>
              <a:t>novih</a:t>
            </a:r>
            <a:r>
              <a:rPr lang="en-BZ" sz="2000" dirty="0"/>
              <a:t> </a:t>
            </a:r>
            <a:r>
              <a:rPr lang="en-BZ" sz="2000" dirty="0" err="1"/>
              <a:t>elektronskih</a:t>
            </a:r>
            <a:r>
              <a:rPr lang="en-BZ" sz="2000" dirty="0"/>
              <a:t> </a:t>
            </a:r>
            <a:r>
              <a:rPr lang="en-BZ" sz="2000" dirty="0" err="1"/>
              <a:t>tehnologija</a:t>
            </a:r>
            <a:r>
              <a:rPr lang="en-BZ" sz="2000" dirty="0"/>
              <a:t> </a:t>
            </a:r>
            <a:endParaRPr lang="en-US" sz="2000" dirty="0"/>
          </a:p>
          <a:p>
            <a:r>
              <a:rPr lang="en-US" sz="2000" dirty="0" err="1"/>
              <a:t>Pozivanje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aktivno</a:t>
            </a:r>
            <a:r>
              <a:rPr lang="en-US" sz="2000" dirty="0"/>
              <a:t> </a:t>
            </a:r>
            <a:r>
              <a:rPr lang="en-US" sz="2000" dirty="0" err="1"/>
              <a:t>uključivanje</a:t>
            </a:r>
            <a:r>
              <a:rPr lang="en-US" sz="2000" dirty="0"/>
              <a:t> </a:t>
            </a:r>
            <a:r>
              <a:rPr lang="en-US" sz="2000" dirty="0" err="1"/>
              <a:t>većeg</a:t>
            </a:r>
            <a:r>
              <a:rPr lang="en-US" sz="2000" dirty="0"/>
              <a:t> </a:t>
            </a:r>
            <a:r>
              <a:rPr lang="en-US" sz="2000" dirty="0" err="1"/>
              <a:t>broja</a:t>
            </a:r>
            <a:r>
              <a:rPr lang="en-US" sz="2000" dirty="0"/>
              <a:t> </a:t>
            </a:r>
            <a:r>
              <a:rPr lang="en-US" sz="2000" dirty="0" err="1"/>
              <a:t>mladih</a:t>
            </a:r>
            <a:r>
              <a:rPr lang="en-US" sz="2000" dirty="0"/>
              <a:t> u </a:t>
            </a:r>
            <a:r>
              <a:rPr lang="en-US" sz="2000" dirty="0" err="1"/>
              <a:t>aktivnosti</a:t>
            </a:r>
            <a:r>
              <a:rPr lang="en-US" sz="2000" dirty="0"/>
              <a:t> </a:t>
            </a:r>
            <a:r>
              <a:rPr lang="en-US" sz="2000" dirty="0" err="1"/>
              <a:t>sindikata</a:t>
            </a:r>
            <a:r>
              <a:rPr lang="bs-Latn-BA" sz="2000" dirty="0"/>
              <a:t> kroz Aktiv mladih sindikalista</a:t>
            </a:r>
            <a:endParaRPr lang="en-US" sz="2000" dirty="0"/>
          </a:p>
          <a:p>
            <a:r>
              <a:rPr lang="en-US" sz="2000" dirty="0" err="1"/>
              <a:t>Periodično</a:t>
            </a:r>
            <a:r>
              <a:rPr lang="en-US" sz="2000" dirty="0"/>
              <a:t> </a:t>
            </a:r>
            <a:r>
              <a:rPr lang="en-US" sz="2000" dirty="0" err="1"/>
              <a:t>praćenje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vrednovanje</a:t>
            </a:r>
            <a:r>
              <a:rPr lang="en-US" sz="2000" dirty="0"/>
              <a:t> (</a:t>
            </a:r>
            <a:r>
              <a:rPr lang="en-US" sz="2000" dirty="0" err="1"/>
              <a:t>nakon</a:t>
            </a:r>
            <a:r>
              <a:rPr lang="en-US" sz="2000" dirty="0"/>
              <a:t> </a:t>
            </a:r>
            <a:r>
              <a:rPr lang="en-US" sz="2000" dirty="0" err="1"/>
              <a:t>sprovedene</a:t>
            </a:r>
            <a:r>
              <a:rPr lang="en-US" sz="2000" dirty="0"/>
              <a:t> </a:t>
            </a:r>
            <a:r>
              <a:rPr lang="en-US" sz="2000" dirty="0" err="1"/>
              <a:t>aktivnosti</a:t>
            </a:r>
            <a:r>
              <a:rPr lang="en-US" sz="2000" dirty="0"/>
              <a:t>)</a:t>
            </a:r>
          </a:p>
          <a:p>
            <a:pPr lvl="0"/>
            <a:r>
              <a:rPr lang="en-US" sz="2000" dirty="0" err="1"/>
              <a:t>Kontinuirane</a:t>
            </a:r>
            <a:r>
              <a:rPr lang="en-US" sz="2000" dirty="0"/>
              <a:t> </a:t>
            </a:r>
            <a:r>
              <a:rPr lang="en-US" sz="2000" dirty="0" err="1"/>
              <a:t>edukacije</a:t>
            </a:r>
            <a:r>
              <a:rPr lang="en-US" sz="2000" dirty="0"/>
              <a:t> </a:t>
            </a:r>
            <a:r>
              <a:rPr lang="en-US" sz="2000" dirty="0" err="1"/>
              <a:t>svih</a:t>
            </a:r>
            <a:r>
              <a:rPr lang="en-US" sz="2000" dirty="0"/>
              <a:t> </a:t>
            </a:r>
            <a:r>
              <a:rPr lang="en-US" sz="2000" dirty="0" err="1"/>
              <a:t>sindikalnih</a:t>
            </a:r>
            <a:r>
              <a:rPr lang="en-US" sz="2000" dirty="0"/>
              <a:t> </a:t>
            </a:r>
            <a:r>
              <a:rPr lang="en-US" sz="2000" dirty="0" err="1"/>
              <a:t>predstavnika</a:t>
            </a:r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32C987A-8006-4E51-95B7-BB50AB020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C7FF-3773-46DB-A63B-489E21062995}" type="datetime1">
              <a:rPr lang="en-US" smtClean="0">
                <a:solidFill>
                  <a:prstClr val="white"/>
                </a:solidFill>
              </a:rPr>
              <a:pPr/>
              <a:t>12-Apr-19</a:t>
            </a:fld>
            <a:endParaRPr lang="nl-BE">
              <a:solidFill>
                <a:prstClr val="white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55BCA8A-797B-417F-918A-2C019F474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>
                <a:solidFill>
                  <a:prstClr val="white"/>
                </a:solidFill>
              </a:rPr>
              <a:t>CAS SEE</a:t>
            </a:r>
            <a:endParaRPr lang="nl-BE" dirty="0">
              <a:solidFill>
                <a:prstClr val="white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5608EED-7A51-4270-BA32-01AAA07B4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CA5D-07E4-4E31-A12B-5028E6CCF51B}" type="slidenum">
              <a:rPr lang="nl-BE" smtClean="0">
                <a:solidFill>
                  <a:prstClr val="white"/>
                </a:solidFill>
              </a:rPr>
              <a:pPr/>
              <a:t>20</a:t>
            </a:fld>
            <a:endParaRPr lang="nl-BE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43396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68BE3B3-41A9-49F2-87F7-DE7BAC93D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7401-5E5F-4767-9029-FEF31D56A7C4}" type="datetime1">
              <a:rPr lang="en-US" smtClean="0">
                <a:solidFill>
                  <a:prstClr val="white"/>
                </a:solidFill>
              </a:rPr>
              <a:pPr/>
              <a:t>12-Apr-19</a:t>
            </a:fld>
            <a:endParaRPr lang="nl-BE">
              <a:solidFill>
                <a:prstClr val="white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8E69AC1-DC06-4C2E-BBF9-EEBDFA1E5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>
                <a:solidFill>
                  <a:prstClr val="white"/>
                </a:solidFill>
              </a:rPr>
              <a:t>CAS SEE</a:t>
            </a:r>
            <a:endParaRPr lang="nl-BE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73503C6-79F8-474B-95C5-7F56407AB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CA5D-07E4-4E31-A12B-5028E6CCF51B}" type="slidenum">
              <a:rPr lang="nl-BE" smtClean="0">
                <a:solidFill>
                  <a:prstClr val="white"/>
                </a:solidFill>
              </a:rPr>
              <a:pPr/>
              <a:t>21</a:t>
            </a:fld>
            <a:endParaRPr lang="nl-BE">
              <a:solidFill>
                <a:prstClr val="white"/>
              </a:solidFill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FCC49D32-46C8-44C3-B839-944B4C3931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r-Latn-RS" dirty="0"/>
              <a:t>Demografija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A9A3ADB-91ED-4E21-A400-6E7BA38395AC}"/>
              </a:ext>
            </a:extLst>
          </p:cNvPr>
          <p:cNvSpPr/>
          <p:nvPr/>
        </p:nvSpPr>
        <p:spPr>
          <a:xfrm>
            <a:off x="692150" y="3644974"/>
            <a:ext cx="7334250" cy="717476"/>
          </a:xfrm>
          <a:prstGeom prst="rect">
            <a:avLst/>
          </a:prstGeom>
          <a:solidFill>
            <a:srgbClr val="FFFFFF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30868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6D1532-649D-4220-AA77-7097D6C42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BZ" dirty="0" err="1"/>
              <a:t>Demografija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88B4989-D249-4D8D-BCAC-76520C014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7401-5E5F-4767-9029-FEF31D56A7C4}" type="datetime1">
              <a:rPr lang="en-US" smtClean="0">
                <a:solidFill>
                  <a:prstClr val="white"/>
                </a:solidFill>
              </a:rPr>
              <a:pPr/>
              <a:t>12-Apr-19</a:t>
            </a:fld>
            <a:endParaRPr lang="nl-BE">
              <a:solidFill>
                <a:prstClr val="white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E093CBD-C3DA-494C-85ED-966D27A9C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>
                <a:solidFill>
                  <a:prstClr val="white"/>
                </a:solidFill>
              </a:rPr>
              <a:t>CAS SEE</a:t>
            </a:r>
            <a:endParaRPr lang="nl-BE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1737FFC-FA07-4813-A761-CAA497AA3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CA5D-07E4-4E31-A12B-5028E6CCF51B}" type="slidenum">
              <a:rPr lang="nl-BE" smtClean="0">
                <a:solidFill>
                  <a:prstClr val="white"/>
                </a:solidFill>
              </a:rPr>
              <a:pPr/>
              <a:t>22</a:t>
            </a:fld>
            <a:endParaRPr lang="nl-BE">
              <a:solidFill>
                <a:prstClr val="white"/>
              </a:solidFill>
            </a:endParaRPr>
          </a:p>
        </p:txBody>
      </p:sp>
      <p:graphicFrame>
        <p:nvGraphicFramePr>
          <p:cNvPr id="7" name="Content Placeholder 16">
            <a:extLst>
              <a:ext uri="{FF2B5EF4-FFF2-40B4-BE49-F238E27FC236}">
                <a16:creationId xmlns:a16="http://schemas.microsoft.com/office/drawing/2014/main" xmlns="" id="{EA2265A9-CAAD-4E10-802B-070ECAE0E51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59656779"/>
              </p:ext>
            </p:extLst>
          </p:nvPr>
        </p:nvGraphicFramePr>
        <p:xfrm>
          <a:off x="0" y="1866900"/>
          <a:ext cx="4443663" cy="30680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ontent Placeholder 16">
            <a:extLst>
              <a:ext uri="{FF2B5EF4-FFF2-40B4-BE49-F238E27FC236}">
                <a16:creationId xmlns:a16="http://schemas.microsoft.com/office/drawing/2014/main" xmlns="" id="{4417152C-9F9B-4415-B791-CB4052FC61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95799903"/>
              </p:ext>
            </p:extLst>
          </p:nvPr>
        </p:nvGraphicFramePr>
        <p:xfrm>
          <a:off x="3727884" y="1866900"/>
          <a:ext cx="4645025" cy="37438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ontent Placeholder 16">
            <a:extLst>
              <a:ext uri="{FF2B5EF4-FFF2-40B4-BE49-F238E27FC236}">
                <a16:creationId xmlns:a16="http://schemas.microsoft.com/office/drawing/2014/main" xmlns="" id="{61516814-857E-4D86-A4CE-13FA21C3943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83764756"/>
              </p:ext>
            </p:extLst>
          </p:nvPr>
        </p:nvGraphicFramePr>
        <p:xfrm>
          <a:off x="7423344" y="1866900"/>
          <a:ext cx="4645025" cy="37438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717305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xmlns="" id="{8D19DB74-8E9B-42FD-BF75-95FFD9051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Metodologija</a:t>
            </a:r>
            <a:endParaRPr lang="en-US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xmlns="" id="{43EC4096-6923-422A-8A4F-61B71FF39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5275" y="1490007"/>
            <a:ext cx="6943725" cy="1436117"/>
          </a:xfrm>
        </p:spPr>
        <p:txBody>
          <a:bodyPr>
            <a:normAutofit/>
          </a:bodyPr>
          <a:lstStyle/>
          <a:p>
            <a:pPr algn="just"/>
            <a:r>
              <a:rPr lang="sr-Latn-RS" sz="1600" dirty="0">
                <a:solidFill>
                  <a:schemeClr val="accent6"/>
                </a:solidFill>
              </a:rPr>
              <a:t>Podaci su prikupljeni metodom</a:t>
            </a:r>
            <a:r>
              <a:rPr lang="sr-Latn-RS" sz="1600" i="1" dirty="0">
                <a:solidFill>
                  <a:schemeClr val="accent6"/>
                </a:solidFill>
              </a:rPr>
              <a:t> online </a:t>
            </a:r>
            <a:r>
              <a:rPr lang="sr-Latn-RS" sz="1600" dirty="0">
                <a:solidFill>
                  <a:schemeClr val="accent6"/>
                </a:solidFill>
              </a:rPr>
              <a:t>ankete pomoću platforme </a:t>
            </a:r>
            <a:r>
              <a:rPr lang="sr-Latn-RS" sz="1600" i="1" dirty="0">
                <a:solidFill>
                  <a:schemeClr val="accent6"/>
                </a:solidFill>
              </a:rPr>
              <a:t>SurveyGizmo</a:t>
            </a:r>
            <a:endParaRPr lang="sr-Latn-RS" sz="1600" dirty="0">
              <a:solidFill>
                <a:schemeClr val="accent6"/>
              </a:solidFill>
            </a:endParaRPr>
          </a:p>
          <a:p>
            <a:pPr algn="just"/>
            <a:r>
              <a:rPr lang="sr-Latn-RS" sz="1600" dirty="0">
                <a:solidFill>
                  <a:schemeClr val="accent6"/>
                </a:solidFill>
              </a:rPr>
              <a:t>Upitnik je distribuiran u koordinaciji s mjerodavnim Sindikatom – partnerom u provedbi Projekta prema ciljanim skupinama u BiH</a:t>
            </a:r>
          </a:p>
          <a:p>
            <a:r>
              <a:rPr lang="sr-Latn-RS" sz="1600" dirty="0">
                <a:solidFill>
                  <a:schemeClr val="accent6"/>
                </a:solidFill>
              </a:rPr>
              <a:t>Trajanje terena: </a:t>
            </a:r>
            <a:r>
              <a:rPr lang="sr-Latn-RS" sz="1600">
                <a:solidFill>
                  <a:schemeClr val="accent6"/>
                </a:solidFill>
              </a:rPr>
              <a:t>Veljača </a:t>
            </a:r>
            <a:r>
              <a:rPr lang="sr-Latn-RS" sz="1600" smtClean="0">
                <a:solidFill>
                  <a:schemeClr val="accent6"/>
                </a:solidFill>
              </a:rPr>
              <a:t>2019</a:t>
            </a:r>
            <a:r>
              <a:rPr lang="sr-Latn-RS" sz="1600" dirty="0">
                <a:solidFill>
                  <a:schemeClr val="accent6"/>
                </a:solidFill>
              </a:rPr>
              <a:t>.</a:t>
            </a:r>
            <a:endParaRPr lang="en-US" sz="1600" dirty="0">
              <a:solidFill>
                <a:schemeClr val="accent6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32C987A-8006-4E51-95B7-BB50AB020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C7FF-3773-46DB-A63B-489E21062995}" type="datetime1">
              <a:rPr lang="en-US" smtClean="0">
                <a:solidFill>
                  <a:prstClr val="white"/>
                </a:solidFill>
              </a:rPr>
              <a:pPr/>
              <a:t>12-Apr-19</a:t>
            </a:fld>
            <a:endParaRPr lang="nl-BE">
              <a:solidFill>
                <a:prstClr val="white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55BCA8A-797B-417F-918A-2C019F474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>
                <a:solidFill>
                  <a:prstClr val="white"/>
                </a:solidFill>
              </a:rPr>
              <a:t>CAS SEE</a:t>
            </a:r>
            <a:endParaRPr lang="nl-BE" dirty="0">
              <a:solidFill>
                <a:prstClr val="white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5608EED-7A51-4270-BA32-01AAA07B4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CA5D-07E4-4E31-A12B-5028E6CCF51B}" type="slidenum">
              <a:rPr lang="nl-BE" smtClean="0">
                <a:solidFill>
                  <a:prstClr val="white"/>
                </a:solidFill>
              </a:rPr>
              <a:pPr/>
              <a:t>3</a:t>
            </a:fld>
            <a:endParaRPr lang="nl-BE">
              <a:solidFill>
                <a:prstClr val="white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8B5BA995-74A7-4E06-8D6E-41E620A99C27}"/>
              </a:ext>
            </a:extLst>
          </p:cNvPr>
          <p:cNvSpPr/>
          <p:nvPr/>
        </p:nvSpPr>
        <p:spPr>
          <a:xfrm>
            <a:off x="609600" y="1600203"/>
            <a:ext cx="3276600" cy="533400"/>
          </a:xfrm>
          <a:prstGeom prst="rect">
            <a:avLst/>
          </a:prstGeom>
          <a:solidFill>
            <a:srgbClr val="0A3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/>
              <a:t>Prikupljanje podataka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9B89B94D-8D54-4056-B9C7-F032608C9C0A}"/>
              </a:ext>
            </a:extLst>
          </p:cNvPr>
          <p:cNvSpPr/>
          <p:nvPr/>
        </p:nvSpPr>
        <p:spPr>
          <a:xfrm>
            <a:off x="609600" y="3112520"/>
            <a:ext cx="3276600" cy="533400"/>
          </a:xfrm>
          <a:prstGeom prst="rect">
            <a:avLst/>
          </a:prstGeom>
          <a:solidFill>
            <a:srgbClr val="0A3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/>
              <a:t>Instrumenti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F6A8A2FC-10A2-41A3-85B5-8D4B25A69913}"/>
              </a:ext>
            </a:extLst>
          </p:cNvPr>
          <p:cNvSpPr/>
          <p:nvPr/>
        </p:nvSpPr>
        <p:spPr>
          <a:xfrm>
            <a:off x="609600" y="4691512"/>
            <a:ext cx="3276600" cy="533400"/>
          </a:xfrm>
          <a:prstGeom prst="rect">
            <a:avLst/>
          </a:prstGeom>
          <a:solidFill>
            <a:srgbClr val="0A3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/>
              <a:t>Uzorak</a:t>
            </a:r>
            <a:endParaRPr lang="en-US" dirty="0"/>
          </a:p>
        </p:txBody>
      </p:sp>
      <p:sp>
        <p:nvSpPr>
          <p:cNvPr id="16" name="Content Placeholder 11">
            <a:extLst>
              <a:ext uri="{FF2B5EF4-FFF2-40B4-BE49-F238E27FC236}">
                <a16:creationId xmlns:a16="http://schemas.microsoft.com/office/drawing/2014/main" xmlns="" id="{D603521E-C1DE-4DA5-9B0E-4AA5D78C2035}"/>
              </a:ext>
            </a:extLst>
          </p:cNvPr>
          <p:cNvSpPr txBox="1">
            <a:spLocks/>
          </p:cNvSpPr>
          <p:nvPr/>
        </p:nvSpPr>
        <p:spPr>
          <a:xfrm>
            <a:off x="4121150" y="3016439"/>
            <a:ext cx="7143750" cy="14997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RS" sz="1600" dirty="0">
                <a:solidFill>
                  <a:schemeClr val="accent6"/>
                </a:solidFill>
              </a:rPr>
              <a:t>Trajanje online ankete: 5 minuta</a:t>
            </a:r>
          </a:p>
          <a:p>
            <a:r>
              <a:rPr lang="sr-Latn-RS" sz="1600" dirty="0"/>
              <a:t>Cjeline anketnog upitnika: </a:t>
            </a:r>
            <a:endParaRPr lang="en-US" sz="1600" dirty="0"/>
          </a:p>
          <a:p>
            <a:pPr lvl="2"/>
            <a:r>
              <a:rPr lang="hr-HR" sz="1600" i="1" dirty="0"/>
              <a:t>Informiranost o radničkim pravima</a:t>
            </a:r>
            <a:endParaRPr lang="en-US" sz="1600" dirty="0"/>
          </a:p>
          <a:p>
            <a:pPr lvl="2"/>
            <a:r>
              <a:rPr lang="hr-HR" sz="1600" i="1" dirty="0"/>
              <a:t>Informiranje kroz organizaciju zaposlenja</a:t>
            </a:r>
            <a:endParaRPr lang="en-US" sz="1600" dirty="0"/>
          </a:p>
          <a:p>
            <a:pPr lvl="2"/>
            <a:r>
              <a:rPr lang="hr-HR" sz="1600" i="1" dirty="0"/>
              <a:t>Informiranje kroz sindikat</a:t>
            </a:r>
            <a:endParaRPr lang="en-US" sz="1600" dirty="0"/>
          </a:p>
          <a:p>
            <a:endParaRPr lang="sr-Latn-RS" sz="1600" dirty="0">
              <a:solidFill>
                <a:schemeClr val="accent6"/>
              </a:solidFill>
            </a:endParaRPr>
          </a:p>
        </p:txBody>
      </p:sp>
      <p:sp>
        <p:nvSpPr>
          <p:cNvPr id="17" name="Content Placeholder 11">
            <a:extLst>
              <a:ext uri="{FF2B5EF4-FFF2-40B4-BE49-F238E27FC236}">
                <a16:creationId xmlns:a16="http://schemas.microsoft.com/office/drawing/2014/main" xmlns="" id="{1FE52BAD-C4EA-46E7-8063-00648092DCDD}"/>
              </a:ext>
            </a:extLst>
          </p:cNvPr>
          <p:cNvSpPr txBox="1">
            <a:spLocks/>
          </p:cNvSpPr>
          <p:nvPr/>
        </p:nvSpPr>
        <p:spPr>
          <a:xfrm>
            <a:off x="4121150" y="4691512"/>
            <a:ext cx="7143750" cy="18412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RS" sz="1600" dirty="0"/>
              <a:t>200 ispitanika/ica po državi partnerici</a:t>
            </a:r>
          </a:p>
          <a:p>
            <a:r>
              <a:rPr lang="sr-Latn-RS" sz="1600" dirty="0"/>
              <a:t>Državljani Bosne i Hercegovine</a:t>
            </a:r>
          </a:p>
          <a:p>
            <a:r>
              <a:rPr lang="sr-Latn-RS" sz="1600" dirty="0"/>
              <a:t>Zaposlenici/e u javnom sektoru</a:t>
            </a:r>
          </a:p>
          <a:p>
            <a:r>
              <a:rPr lang="sr-Latn-RS" sz="1600" dirty="0"/>
              <a:t>Do 35 godina starosti, oba spola podjednako zastupljena</a:t>
            </a:r>
          </a:p>
        </p:txBody>
      </p:sp>
    </p:spTree>
    <p:extLst>
      <p:ext uri="{BB962C8B-B14F-4D97-AF65-F5344CB8AC3E}">
        <p14:creationId xmlns:p14="http://schemas.microsoft.com/office/powerpoint/2010/main" xmlns="" val="1416566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68BE3B3-41A9-49F2-87F7-DE7BAC93D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7401-5E5F-4767-9029-FEF31D56A7C4}" type="datetime1">
              <a:rPr lang="en-US" smtClean="0">
                <a:solidFill>
                  <a:prstClr val="white"/>
                </a:solidFill>
              </a:rPr>
              <a:pPr/>
              <a:t>12-Apr-19</a:t>
            </a:fld>
            <a:endParaRPr lang="nl-BE">
              <a:solidFill>
                <a:prstClr val="white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8E69AC1-DC06-4C2E-BBF9-EEBDFA1E5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>
                <a:solidFill>
                  <a:prstClr val="white"/>
                </a:solidFill>
              </a:rPr>
              <a:t>CAS SEE</a:t>
            </a:r>
            <a:endParaRPr lang="nl-BE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73503C6-79F8-474B-95C5-7F56407AB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CA5D-07E4-4E31-A12B-5028E6CCF51B}" type="slidenum">
              <a:rPr lang="nl-BE" smtClean="0">
                <a:solidFill>
                  <a:prstClr val="white"/>
                </a:solidFill>
              </a:rPr>
              <a:pPr/>
              <a:t>4</a:t>
            </a:fld>
            <a:endParaRPr lang="nl-BE">
              <a:solidFill>
                <a:prstClr val="white"/>
              </a:solidFill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FCC49D32-46C8-44C3-B839-944B4C3931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r-Latn-RS" dirty="0"/>
              <a:t>Rezultati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CE39910F-321B-4052-9AD1-5A397FC9D3B8}"/>
              </a:ext>
            </a:extLst>
          </p:cNvPr>
          <p:cNvSpPr txBox="1">
            <a:spLocks/>
          </p:cNvSpPr>
          <p:nvPr/>
        </p:nvSpPr>
        <p:spPr>
          <a:xfrm>
            <a:off x="914400" y="3644974"/>
            <a:ext cx="7477125" cy="24098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RS" sz="2000" dirty="0"/>
              <a:t>Informiranost o radničkim pravima (pitanja 1 – 9)</a:t>
            </a:r>
          </a:p>
          <a:p>
            <a:r>
              <a:rPr lang="sr-Latn-RS" sz="2000" dirty="0"/>
              <a:t>Informiranje kroz organizaciju (pitanja 10 – 18)</a:t>
            </a:r>
          </a:p>
          <a:p>
            <a:r>
              <a:rPr lang="sr-Latn-RS" sz="2000" dirty="0"/>
              <a:t>Informiranje kroz sindikat (pitanja 19 – 23)</a:t>
            </a:r>
            <a:endParaRPr lang="en-US" sz="2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A9A3ADB-91ED-4E21-A400-6E7BA38395AC}"/>
              </a:ext>
            </a:extLst>
          </p:cNvPr>
          <p:cNvSpPr/>
          <p:nvPr/>
        </p:nvSpPr>
        <p:spPr>
          <a:xfrm>
            <a:off x="609600" y="4039073"/>
            <a:ext cx="7334250" cy="1343025"/>
          </a:xfrm>
          <a:prstGeom prst="rect">
            <a:avLst/>
          </a:prstGeom>
          <a:solidFill>
            <a:srgbClr val="FFFFFF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2633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6D1532-649D-4220-AA77-7097D6C42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BZ" sz="2400" dirty="0" err="1"/>
              <a:t>Polovina</a:t>
            </a:r>
            <a:r>
              <a:rPr lang="en-BZ" sz="2400" dirty="0"/>
              <a:t> </a:t>
            </a:r>
            <a:r>
              <a:rPr lang="en-BZ" sz="2400" dirty="0" err="1"/>
              <a:t>mladih</a:t>
            </a:r>
            <a:r>
              <a:rPr lang="en-BZ" sz="2400" dirty="0"/>
              <a:t> </a:t>
            </a:r>
            <a:r>
              <a:rPr lang="en-BZ" sz="2400" dirty="0" err="1"/>
              <a:t>radnika</a:t>
            </a:r>
            <a:r>
              <a:rPr lang="en-BZ" sz="2400" dirty="0"/>
              <a:t> </a:t>
            </a:r>
            <a:r>
              <a:rPr lang="en-BZ" sz="2400" dirty="0" err="1"/>
              <a:t>procjenjuje</a:t>
            </a:r>
            <a:r>
              <a:rPr lang="en-BZ" sz="2400" dirty="0"/>
              <a:t> da je </a:t>
            </a:r>
            <a:r>
              <a:rPr lang="en-BZ" sz="2400" dirty="0" err="1"/>
              <a:t>donekle</a:t>
            </a:r>
            <a:r>
              <a:rPr lang="en-BZ" sz="2400" dirty="0"/>
              <a:t> </a:t>
            </a:r>
            <a:r>
              <a:rPr lang="en-BZ" sz="2400" dirty="0" err="1"/>
              <a:t>upoznata</a:t>
            </a:r>
            <a:r>
              <a:rPr lang="en-BZ" sz="2400" dirty="0"/>
              <a:t> </a:t>
            </a:r>
            <a:r>
              <a:rPr lang="en-BZ" sz="2400" dirty="0" err="1"/>
              <a:t>sa</a:t>
            </a:r>
            <a:r>
              <a:rPr lang="en-BZ" sz="2400" dirty="0"/>
              <a:t> </a:t>
            </a:r>
            <a:r>
              <a:rPr lang="en-BZ" sz="2400" dirty="0" err="1"/>
              <a:t>radnim</a:t>
            </a:r>
            <a:r>
              <a:rPr lang="en-BZ" sz="2400" dirty="0"/>
              <a:t> </a:t>
            </a:r>
            <a:r>
              <a:rPr lang="en-BZ" sz="2400" dirty="0" err="1"/>
              <a:t>pravima</a:t>
            </a:r>
            <a:r>
              <a:rPr lang="en-BZ" sz="2400" dirty="0"/>
              <a:t>; </a:t>
            </a:r>
            <a:r>
              <a:rPr lang="en-BZ" sz="2400" dirty="0" err="1"/>
              <a:t>većina</a:t>
            </a:r>
            <a:r>
              <a:rPr lang="en-BZ" sz="2400" dirty="0"/>
              <a:t> </a:t>
            </a:r>
            <a:r>
              <a:rPr lang="en-BZ" sz="2400" dirty="0" err="1"/>
              <a:t>smatra</a:t>
            </a:r>
            <a:r>
              <a:rPr lang="en-BZ" sz="2400" dirty="0"/>
              <a:t> da </a:t>
            </a:r>
            <a:r>
              <a:rPr lang="en-BZ" sz="2400" dirty="0" err="1"/>
              <a:t>njihovi</a:t>
            </a:r>
            <a:r>
              <a:rPr lang="en-BZ" sz="2400" dirty="0"/>
              <a:t> </a:t>
            </a:r>
            <a:r>
              <a:rPr lang="en-BZ" sz="2400" dirty="0" err="1"/>
              <a:t>vršnjaci</a:t>
            </a:r>
            <a:r>
              <a:rPr lang="en-BZ" sz="2400" dirty="0"/>
              <a:t> </a:t>
            </a:r>
            <a:r>
              <a:rPr lang="en-BZ" sz="2400" dirty="0" err="1"/>
              <a:t>nisu</a:t>
            </a:r>
            <a:r>
              <a:rPr lang="en-BZ" sz="2400" dirty="0"/>
              <a:t> </a:t>
            </a:r>
            <a:r>
              <a:rPr lang="en-BZ" sz="2400" dirty="0" err="1"/>
              <a:t>dovoljno</a:t>
            </a:r>
            <a:r>
              <a:rPr lang="en-BZ" sz="2400" dirty="0"/>
              <a:t> </a:t>
            </a:r>
            <a:r>
              <a:rPr lang="en-BZ" sz="2400" dirty="0" err="1"/>
              <a:t>upoznati</a:t>
            </a:r>
            <a:r>
              <a:rPr lang="en-BZ" sz="2400" dirty="0"/>
              <a:t>.</a:t>
            </a:r>
            <a:endParaRPr lang="en-US" sz="2400" dirty="0"/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xmlns="" id="{A1659389-6AA0-4D2E-8579-4796F142B5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49610410"/>
              </p:ext>
            </p:extLst>
          </p:nvPr>
        </p:nvGraphicFramePr>
        <p:xfrm>
          <a:off x="260448" y="1843755"/>
          <a:ext cx="8271610" cy="3175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88B4989-D249-4D8D-BCAC-76520C014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7401-5E5F-4767-9029-FEF31D56A7C4}" type="datetime1">
              <a:rPr lang="en-US" smtClean="0">
                <a:solidFill>
                  <a:prstClr val="white"/>
                </a:solidFill>
              </a:rPr>
              <a:pPr/>
              <a:t>12-Apr-19</a:t>
            </a:fld>
            <a:endParaRPr lang="nl-BE">
              <a:solidFill>
                <a:prstClr val="white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E093CBD-C3DA-494C-85ED-966D27A9C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>
                <a:solidFill>
                  <a:prstClr val="white"/>
                </a:solidFill>
              </a:rPr>
              <a:t>CAS SEE</a:t>
            </a:r>
            <a:endParaRPr lang="nl-BE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1737FFC-FA07-4813-A761-CAA497AA3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CA5D-07E4-4E31-A12B-5028E6CCF51B}" type="slidenum">
              <a:rPr lang="nl-BE" smtClean="0">
                <a:solidFill>
                  <a:prstClr val="white"/>
                </a:solidFill>
              </a:rPr>
              <a:pPr/>
              <a:t>5</a:t>
            </a:fld>
            <a:endParaRPr lang="nl-BE">
              <a:solidFill>
                <a:prstClr val="white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24144867-FC41-4E75-8E15-800A3EFC1188}"/>
              </a:ext>
            </a:extLst>
          </p:cNvPr>
          <p:cNvSpPr/>
          <p:nvPr/>
        </p:nvSpPr>
        <p:spPr>
          <a:xfrm>
            <a:off x="217264" y="1186867"/>
            <a:ext cx="9413283" cy="5417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BZ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P1/2. </a:t>
            </a:r>
            <a:r>
              <a:rPr lang="hr-HR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U kojoj mjeri ste upoznati sa svojim pravima o radu</a:t>
            </a:r>
            <a:r>
              <a:rPr lang="en-BZ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/</a:t>
            </a:r>
            <a:r>
              <a:rPr lang="en-BZ" sz="1400" i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mehanizmima</a:t>
            </a:r>
            <a:r>
              <a:rPr lang="en-BZ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BZ" sz="1400" i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zaštite</a:t>
            </a:r>
            <a:r>
              <a:rPr lang="en-BZ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BZ" sz="1400" i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prava</a:t>
            </a:r>
            <a:r>
              <a:rPr lang="hr-HR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?</a:t>
            </a:r>
            <a:r>
              <a:rPr lang="en-BZ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(1 – </a:t>
            </a:r>
            <a:r>
              <a:rPr lang="en-BZ" sz="1400" i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uopšte</a:t>
            </a:r>
            <a:r>
              <a:rPr lang="en-BZ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ne, 5 – u </a:t>
            </a:r>
            <a:r>
              <a:rPr lang="en-BZ" sz="1400" i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potpunosti</a:t>
            </a:r>
            <a:r>
              <a:rPr lang="en-BZ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da)</a:t>
            </a: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BZ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P8/9. </a:t>
            </a:r>
            <a:r>
              <a:rPr lang="pl-PL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Kako procjenjujete</a:t>
            </a:r>
            <a:r>
              <a:rPr lang="en-BZ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/</a:t>
            </a:r>
            <a:r>
              <a:rPr lang="en-BZ" sz="1400" i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mislite</a:t>
            </a:r>
            <a:r>
              <a:rPr lang="en-BZ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li da je </a:t>
            </a:r>
            <a:r>
              <a:rPr lang="en-BZ" sz="1400" i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zadovoljavajuća</a:t>
            </a:r>
            <a:r>
              <a:rPr lang="pl-PL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informisanost mladih o pravima radnika? </a:t>
            </a:r>
            <a:r>
              <a:rPr lang="en-BZ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(1 – </a:t>
            </a:r>
            <a:r>
              <a:rPr lang="en-BZ" sz="1400" i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jako</a:t>
            </a:r>
            <a:r>
              <a:rPr lang="en-BZ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BZ" sz="1400" i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loše</a:t>
            </a:r>
            <a:r>
              <a:rPr lang="en-BZ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, 5 – </a:t>
            </a:r>
            <a:r>
              <a:rPr lang="en-BZ" sz="1400" i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jako</a:t>
            </a:r>
            <a:r>
              <a:rPr lang="en-BZ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dobro)</a:t>
            </a:r>
            <a:endParaRPr lang="en-US" sz="16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FAF0E51F-3605-45E8-9A91-D62D2F7D9D74}"/>
              </a:ext>
            </a:extLst>
          </p:cNvPr>
          <p:cNvSpPr/>
          <p:nvPr/>
        </p:nvSpPr>
        <p:spPr>
          <a:xfrm>
            <a:off x="388068" y="5198496"/>
            <a:ext cx="11415863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BZ" sz="1600" dirty="0">
                <a:solidFill>
                  <a:schemeClr val="tx1"/>
                </a:solidFill>
              </a:rPr>
              <a:t>60% </a:t>
            </a:r>
            <a:r>
              <a:rPr lang="en-BZ" sz="1600" dirty="0" err="1">
                <a:solidFill>
                  <a:schemeClr val="tx1"/>
                </a:solidFill>
              </a:rPr>
              <a:t>mladih</a:t>
            </a:r>
            <a:r>
              <a:rPr lang="en-BZ" sz="1600" dirty="0">
                <a:solidFill>
                  <a:schemeClr val="tx1"/>
                </a:solidFill>
              </a:rPr>
              <a:t> do 35 </a:t>
            </a:r>
            <a:r>
              <a:rPr lang="en-BZ" sz="1600" dirty="0" err="1">
                <a:solidFill>
                  <a:schemeClr val="tx1"/>
                </a:solidFill>
              </a:rPr>
              <a:t>godina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procjenjuje</a:t>
            </a:r>
            <a:r>
              <a:rPr lang="en-BZ" sz="1600" dirty="0">
                <a:solidFill>
                  <a:schemeClr val="tx1"/>
                </a:solidFill>
              </a:rPr>
              <a:t> da </a:t>
            </a:r>
            <a:r>
              <a:rPr lang="en-BZ" sz="1600" dirty="0" err="1">
                <a:solidFill>
                  <a:schemeClr val="tx1"/>
                </a:solidFill>
              </a:rPr>
              <a:t>su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donekle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upoznati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sa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radničkim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pravima</a:t>
            </a:r>
            <a:r>
              <a:rPr lang="en-BZ" sz="1600" dirty="0">
                <a:solidFill>
                  <a:schemeClr val="tx1"/>
                </a:solidFill>
              </a:rPr>
              <a:t>, </a:t>
            </a:r>
            <a:r>
              <a:rPr lang="en-BZ" sz="1600" dirty="0" err="1">
                <a:solidFill>
                  <a:schemeClr val="tx1"/>
                </a:solidFill>
              </a:rPr>
              <a:t>dok</a:t>
            </a:r>
            <a:r>
              <a:rPr lang="en-BZ" sz="1600" dirty="0">
                <a:solidFill>
                  <a:schemeClr val="tx1"/>
                </a:solidFill>
              </a:rPr>
              <a:t> 47% </a:t>
            </a:r>
            <a:r>
              <a:rPr lang="en-BZ" sz="1600" dirty="0" err="1">
                <a:solidFill>
                  <a:schemeClr val="tx1"/>
                </a:solidFill>
              </a:rPr>
              <a:t>smatra</a:t>
            </a:r>
            <a:r>
              <a:rPr lang="en-BZ" sz="1600" dirty="0">
                <a:solidFill>
                  <a:schemeClr val="tx1"/>
                </a:solidFill>
              </a:rPr>
              <a:t> da </a:t>
            </a:r>
            <a:r>
              <a:rPr lang="en-BZ" sz="1600" dirty="0" err="1">
                <a:solidFill>
                  <a:schemeClr val="tx1"/>
                </a:solidFill>
              </a:rPr>
              <a:t>su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donekle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upoznati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sa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mehanizmima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zaštite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svojih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prava</a:t>
            </a:r>
            <a:r>
              <a:rPr lang="en-BZ" sz="1600" dirty="0">
                <a:solidFill>
                  <a:schemeClr val="tx1"/>
                </a:solidFill>
              </a:rPr>
              <a:t>. Tek </a:t>
            </a:r>
            <a:r>
              <a:rPr lang="en-BZ" sz="1600" dirty="0" err="1">
                <a:solidFill>
                  <a:schemeClr val="tx1"/>
                </a:solidFill>
              </a:rPr>
              <a:t>mali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procenat</a:t>
            </a:r>
            <a:r>
              <a:rPr lang="en-BZ" sz="1600" dirty="0">
                <a:solidFill>
                  <a:schemeClr val="tx1"/>
                </a:solidFill>
              </a:rPr>
              <a:t> (12%, 7%) za </a:t>
            </a:r>
            <a:r>
              <a:rPr lang="en-BZ" sz="1600" dirty="0" err="1">
                <a:solidFill>
                  <a:schemeClr val="tx1"/>
                </a:solidFill>
              </a:rPr>
              <a:t>sebe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kaže</a:t>
            </a:r>
            <a:r>
              <a:rPr lang="en-BZ" sz="1600" dirty="0">
                <a:solidFill>
                  <a:schemeClr val="tx1"/>
                </a:solidFill>
              </a:rPr>
              <a:t> da </a:t>
            </a:r>
            <a:r>
              <a:rPr lang="en-BZ" sz="1600" dirty="0" err="1">
                <a:solidFill>
                  <a:schemeClr val="tx1"/>
                </a:solidFill>
              </a:rPr>
              <a:t>su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jako</a:t>
            </a:r>
            <a:r>
              <a:rPr lang="en-BZ" sz="1600" dirty="0">
                <a:solidFill>
                  <a:schemeClr val="tx1"/>
                </a:solidFill>
              </a:rPr>
              <a:t> dobro </a:t>
            </a:r>
            <a:r>
              <a:rPr lang="en-BZ" sz="1600" dirty="0" err="1">
                <a:solidFill>
                  <a:schemeClr val="tx1"/>
                </a:solidFill>
              </a:rPr>
              <a:t>upoznati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sa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pravima</a:t>
            </a:r>
            <a:r>
              <a:rPr lang="en-BZ" sz="1600" dirty="0">
                <a:solidFill>
                  <a:schemeClr val="tx1"/>
                </a:solidFill>
              </a:rPr>
              <a:t>/</a:t>
            </a:r>
            <a:r>
              <a:rPr lang="en-BZ" sz="1600" dirty="0" err="1">
                <a:solidFill>
                  <a:schemeClr val="tx1"/>
                </a:solidFill>
              </a:rPr>
              <a:t>mehanizmima</a:t>
            </a:r>
            <a:r>
              <a:rPr lang="en-BZ" sz="1600" dirty="0">
                <a:solidFill>
                  <a:schemeClr val="tx1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Z" sz="1600" dirty="0" err="1">
                <a:solidFill>
                  <a:schemeClr val="tx1"/>
                </a:solidFill>
              </a:rPr>
              <a:t>Očita</a:t>
            </a:r>
            <a:r>
              <a:rPr lang="en-BZ" sz="1600" dirty="0">
                <a:solidFill>
                  <a:schemeClr val="tx1"/>
                </a:solidFill>
              </a:rPr>
              <a:t> je </a:t>
            </a:r>
            <a:r>
              <a:rPr lang="en-BZ" sz="1600" dirty="0" err="1">
                <a:solidFill>
                  <a:schemeClr val="tx1"/>
                </a:solidFill>
              </a:rPr>
              <a:t>diskrepanca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između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procjene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sopstvene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upoznatosti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sa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pravima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i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mehanizmima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i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procjene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upoznatosti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svojih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vršnjaka</a:t>
            </a:r>
            <a:r>
              <a:rPr lang="en-BZ" sz="1600" dirty="0">
                <a:solidFill>
                  <a:schemeClr val="tx1"/>
                </a:solidFill>
              </a:rPr>
              <a:t> – ¾ </a:t>
            </a:r>
            <a:r>
              <a:rPr lang="en-BZ" sz="1600" dirty="0" err="1">
                <a:solidFill>
                  <a:schemeClr val="tx1"/>
                </a:solidFill>
              </a:rPr>
              <a:t>mladih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radnika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procjenjuje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upoznatost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svojih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vršnjaka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kao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nisku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i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nezadovoljavajuću</a:t>
            </a:r>
            <a:r>
              <a:rPr lang="en-BZ" sz="1600" dirty="0">
                <a:solidFill>
                  <a:schemeClr val="tx1"/>
                </a:solidFill>
              </a:rPr>
              <a:t>.   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xmlns="" id="{D70F53CA-69B5-407C-885A-EAA7E1655A4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9168341" y="1639388"/>
          <a:ext cx="957435" cy="265525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957435">
                  <a:extLst>
                    <a:ext uri="{9D8B030D-6E8A-4147-A177-3AD203B41FA5}">
                      <a16:colId xmlns:a16="http://schemas.microsoft.com/office/drawing/2014/main" xmlns="" val="3627639668"/>
                    </a:ext>
                  </a:extLst>
                </a:gridCol>
              </a:tblGrid>
              <a:tr h="531050">
                <a:tc>
                  <a:txBody>
                    <a:bodyPr/>
                    <a:lstStyle/>
                    <a:p>
                      <a:pPr algn="ctr"/>
                      <a:r>
                        <a:rPr lang="en-BZ" b="0" dirty="0" err="1"/>
                        <a:t>Prosek</a:t>
                      </a:r>
                      <a:endParaRPr lang="en-US" b="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68221662"/>
                  </a:ext>
                </a:extLst>
              </a:tr>
              <a:tr h="53105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3.42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0687854"/>
                  </a:ext>
                </a:extLst>
              </a:tr>
              <a:tr h="53105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3.21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29564523"/>
                  </a:ext>
                </a:extLst>
              </a:tr>
              <a:tr h="53105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2.13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76476120"/>
                  </a:ext>
                </a:extLst>
              </a:tr>
              <a:tr h="53105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2.18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12241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85029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9AB299-54FA-4204-B103-8708E8CAD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BZ" sz="2400" dirty="0"/>
              <a:t>4 od 5 </a:t>
            </a:r>
            <a:r>
              <a:rPr lang="en-BZ" sz="2400" dirty="0" err="1"/>
              <a:t>mladih</a:t>
            </a:r>
            <a:r>
              <a:rPr lang="en-BZ" sz="2400" dirty="0"/>
              <a:t> </a:t>
            </a:r>
            <a:r>
              <a:rPr lang="en-BZ" sz="2400" dirty="0" err="1"/>
              <a:t>nije</a:t>
            </a:r>
            <a:r>
              <a:rPr lang="en-BZ" sz="2400" dirty="0"/>
              <a:t> </a:t>
            </a:r>
            <a:r>
              <a:rPr lang="en-BZ" sz="2400" dirty="0" err="1"/>
              <a:t>koristilo</a:t>
            </a:r>
            <a:r>
              <a:rPr lang="en-BZ" sz="2400" dirty="0"/>
              <a:t> </a:t>
            </a:r>
            <a:r>
              <a:rPr lang="en-BZ" sz="2400" dirty="0" err="1"/>
              <a:t>mehanizme</a:t>
            </a:r>
            <a:r>
              <a:rPr lang="en-BZ" sz="2400" dirty="0"/>
              <a:t> za </a:t>
            </a:r>
            <a:r>
              <a:rPr lang="en-BZ" sz="2400" dirty="0" err="1"/>
              <a:t>zaštitu</a:t>
            </a:r>
            <a:r>
              <a:rPr lang="en-BZ" sz="2400" dirty="0"/>
              <a:t> </a:t>
            </a:r>
            <a:r>
              <a:rPr lang="en-BZ" sz="2400" dirty="0" err="1"/>
              <a:t>radnih</a:t>
            </a:r>
            <a:r>
              <a:rPr lang="en-BZ" sz="2400" dirty="0"/>
              <a:t> </a:t>
            </a:r>
            <a:r>
              <a:rPr lang="en-BZ" sz="2400" dirty="0" err="1"/>
              <a:t>prava</a:t>
            </a:r>
            <a:r>
              <a:rPr lang="en-BZ" sz="2400" dirty="0"/>
              <a:t>. </a:t>
            </a:r>
            <a:r>
              <a:rPr lang="en-BZ" sz="2400" dirty="0" err="1"/>
              <a:t>Izuzev</a:t>
            </a:r>
            <a:r>
              <a:rPr lang="en-BZ" sz="2400" dirty="0"/>
              <a:t> </a:t>
            </a:r>
            <a:r>
              <a:rPr lang="en-BZ" sz="2400" dirty="0" err="1"/>
              <a:t>nemanja</a:t>
            </a:r>
            <a:r>
              <a:rPr lang="en-BZ" sz="2400" dirty="0"/>
              <a:t> </a:t>
            </a:r>
            <a:r>
              <a:rPr lang="en-BZ" sz="2400" dirty="0" err="1"/>
              <a:t>potrebe</a:t>
            </a:r>
            <a:r>
              <a:rPr lang="en-BZ" sz="2400" dirty="0"/>
              <a:t>, </a:t>
            </a:r>
            <a:r>
              <a:rPr lang="en-BZ" sz="2400" dirty="0" err="1"/>
              <a:t>kao</a:t>
            </a:r>
            <a:r>
              <a:rPr lang="en-BZ" sz="2400" dirty="0"/>
              <a:t> </a:t>
            </a:r>
            <a:r>
              <a:rPr lang="en-BZ" sz="2400" dirty="0" err="1"/>
              <a:t>razlog</a:t>
            </a:r>
            <a:r>
              <a:rPr lang="en-BZ" sz="2400" dirty="0"/>
              <a:t> se </a:t>
            </a:r>
            <a:r>
              <a:rPr lang="en-BZ" sz="2400" dirty="0" err="1"/>
              <a:t>izdvaja</a:t>
            </a:r>
            <a:r>
              <a:rPr lang="en-BZ" sz="2400" dirty="0"/>
              <a:t> </a:t>
            </a:r>
            <a:r>
              <a:rPr lang="en-BZ" sz="2400" dirty="0" err="1"/>
              <a:t>nepoverenje</a:t>
            </a:r>
            <a:r>
              <a:rPr lang="en-BZ" sz="2400" dirty="0"/>
              <a:t> u </a:t>
            </a:r>
            <a:r>
              <a:rPr lang="en-BZ" sz="2400" dirty="0" err="1"/>
              <a:t>sistem</a:t>
            </a:r>
            <a:r>
              <a:rPr lang="en-BZ" sz="2400" dirty="0"/>
              <a:t>. </a:t>
            </a:r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3F1308C-BA7B-474D-AA68-F22BC72C5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7401-5E5F-4767-9029-FEF31D56A7C4}" type="datetime1">
              <a:rPr lang="en-US" smtClean="0">
                <a:solidFill>
                  <a:prstClr val="white"/>
                </a:solidFill>
              </a:rPr>
              <a:pPr/>
              <a:t>12-Apr-19</a:t>
            </a:fld>
            <a:endParaRPr lang="nl-BE">
              <a:solidFill>
                <a:prstClr val="white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58B3692-6152-4EEB-AA84-46622AF37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>
                <a:solidFill>
                  <a:prstClr val="white"/>
                </a:solidFill>
              </a:rPr>
              <a:t>CAS SEE</a:t>
            </a:r>
            <a:endParaRPr lang="nl-BE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23F363C-B33D-43F5-AC9E-E80F3A58D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CA5D-07E4-4E31-A12B-5028E6CCF51B}" type="slidenum">
              <a:rPr lang="nl-BE" smtClean="0">
                <a:solidFill>
                  <a:prstClr val="white"/>
                </a:solidFill>
              </a:rPr>
              <a:pPr/>
              <a:t>6</a:t>
            </a:fld>
            <a:endParaRPr lang="nl-BE">
              <a:solidFill>
                <a:prstClr val="white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0738A59-36D2-43C1-8030-0D3E7080CAB6}"/>
              </a:ext>
            </a:extLst>
          </p:cNvPr>
          <p:cNvSpPr/>
          <p:nvPr/>
        </p:nvSpPr>
        <p:spPr>
          <a:xfrm>
            <a:off x="260448" y="1164220"/>
            <a:ext cx="10444064" cy="797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BZ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P3.</a:t>
            </a:r>
            <a:r>
              <a:rPr lang="hr-HR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Jeste li u svojoj dosadašnjoj karijeri koristili neki od mehanizama zaštite radnih prava?</a:t>
            </a:r>
            <a:r>
              <a:rPr lang="en-BZ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(da/ne)</a:t>
            </a: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BZ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P4. </a:t>
            </a:r>
            <a:r>
              <a:rPr lang="en-BZ" sz="1400" i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Ukoliko</a:t>
            </a:r>
            <a:r>
              <a:rPr lang="en-BZ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BZ" sz="1400" i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ih</a:t>
            </a:r>
            <a:r>
              <a:rPr lang="en-BZ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BZ" sz="1400" i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niste</a:t>
            </a:r>
            <a:r>
              <a:rPr lang="en-BZ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BZ" sz="1400" i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koristili</a:t>
            </a:r>
            <a:r>
              <a:rPr lang="en-BZ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, </a:t>
            </a:r>
            <a:r>
              <a:rPr lang="en-BZ" sz="1400" i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molimo</a:t>
            </a:r>
            <a:r>
              <a:rPr lang="en-BZ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BZ" sz="1400" i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zaokružite</a:t>
            </a:r>
            <a:r>
              <a:rPr lang="en-BZ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en-BZ" sz="1400" i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razlog</a:t>
            </a:r>
            <a:r>
              <a:rPr lang="en-BZ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.</a:t>
            </a: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lang="en-US" sz="16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AEACC964-5A77-403E-A7A9-E08A37F766AA}"/>
              </a:ext>
            </a:extLst>
          </p:cNvPr>
          <p:cNvSpPr/>
          <p:nvPr/>
        </p:nvSpPr>
        <p:spPr>
          <a:xfrm>
            <a:off x="388068" y="5495924"/>
            <a:ext cx="11415863" cy="8455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BZ" sz="1600" dirty="0">
                <a:solidFill>
                  <a:schemeClr val="tx1"/>
                </a:solidFill>
              </a:rPr>
              <a:t>Tek 15% </a:t>
            </a:r>
            <a:r>
              <a:rPr lang="en-BZ" sz="1600" dirty="0" err="1">
                <a:solidFill>
                  <a:schemeClr val="tx1"/>
                </a:solidFill>
              </a:rPr>
              <a:t>mladih</a:t>
            </a:r>
            <a:r>
              <a:rPr lang="en-BZ" sz="1600" dirty="0">
                <a:solidFill>
                  <a:schemeClr val="tx1"/>
                </a:solidFill>
              </a:rPr>
              <a:t> se </a:t>
            </a:r>
            <a:r>
              <a:rPr lang="en-BZ" sz="1600" dirty="0" err="1">
                <a:solidFill>
                  <a:schemeClr val="tx1"/>
                </a:solidFill>
              </a:rPr>
              <a:t>izjašnjava</a:t>
            </a:r>
            <a:r>
              <a:rPr lang="en-BZ" sz="1600" dirty="0">
                <a:solidFill>
                  <a:schemeClr val="tx1"/>
                </a:solidFill>
              </a:rPr>
              <a:t> da je u </a:t>
            </a:r>
            <a:r>
              <a:rPr lang="en-BZ" sz="1600" dirty="0" err="1">
                <a:solidFill>
                  <a:schemeClr val="tx1"/>
                </a:solidFill>
              </a:rPr>
              <a:t>svojoj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karijeri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koristilo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mehanizme</a:t>
            </a:r>
            <a:r>
              <a:rPr lang="en-BZ" sz="1600" dirty="0">
                <a:solidFill>
                  <a:schemeClr val="tx1"/>
                </a:solidFill>
              </a:rPr>
              <a:t> za </a:t>
            </a:r>
            <a:r>
              <a:rPr lang="en-BZ" sz="1600" dirty="0" err="1">
                <a:solidFill>
                  <a:schemeClr val="tx1"/>
                </a:solidFill>
              </a:rPr>
              <a:t>zaštitu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svojih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prava</a:t>
            </a:r>
            <a:r>
              <a:rPr lang="en-BZ" sz="1600" dirty="0">
                <a:solidFill>
                  <a:schemeClr val="tx1"/>
                </a:solidFill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Z" sz="1600" dirty="0" err="1">
                <a:solidFill>
                  <a:schemeClr val="tx1"/>
                </a:solidFill>
              </a:rPr>
              <a:t>Među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onima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koji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ih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nisu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koristili</a:t>
            </a:r>
            <a:r>
              <a:rPr lang="en-BZ" sz="1600" dirty="0">
                <a:solidFill>
                  <a:schemeClr val="tx1"/>
                </a:solidFill>
              </a:rPr>
              <a:t>, 53% </a:t>
            </a:r>
            <a:r>
              <a:rPr lang="en-BZ" sz="1600" dirty="0" err="1">
                <a:solidFill>
                  <a:schemeClr val="tx1"/>
                </a:solidFill>
              </a:rPr>
              <a:t>kaže</a:t>
            </a:r>
            <a:r>
              <a:rPr lang="en-BZ" sz="1600" dirty="0">
                <a:solidFill>
                  <a:schemeClr val="tx1"/>
                </a:solidFill>
              </a:rPr>
              <a:t> da </a:t>
            </a:r>
            <a:r>
              <a:rPr lang="en-BZ" sz="1600" dirty="0" err="1">
                <a:solidFill>
                  <a:schemeClr val="tx1"/>
                </a:solidFill>
              </a:rPr>
              <a:t>nije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bilo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potrebe</a:t>
            </a:r>
            <a:r>
              <a:rPr lang="en-BZ" sz="1600" dirty="0">
                <a:solidFill>
                  <a:schemeClr val="tx1"/>
                </a:solidFill>
              </a:rPr>
              <a:t> za </a:t>
            </a:r>
            <a:r>
              <a:rPr lang="en-BZ" sz="1600" dirty="0" err="1">
                <a:solidFill>
                  <a:schemeClr val="tx1"/>
                </a:solidFill>
              </a:rPr>
              <a:t>tim</a:t>
            </a:r>
            <a:r>
              <a:rPr lang="en-BZ" sz="1600" dirty="0">
                <a:solidFill>
                  <a:schemeClr val="tx1"/>
                </a:solidFill>
              </a:rPr>
              <a:t>, 15% da </a:t>
            </a:r>
            <a:r>
              <a:rPr lang="en-BZ" sz="1600" dirty="0" err="1">
                <a:solidFill>
                  <a:schemeClr val="tx1"/>
                </a:solidFill>
              </a:rPr>
              <a:t>nemaju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poverenja</a:t>
            </a:r>
            <a:r>
              <a:rPr lang="en-BZ" sz="1600" dirty="0">
                <a:solidFill>
                  <a:schemeClr val="tx1"/>
                </a:solidFill>
              </a:rPr>
              <a:t> u </a:t>
            </a:r>
            <a:r>
              <a:rPr lang="en-BZ" sz="1600" dirty="0" err="1">
                <a:solidFill>
                  <a:schemeClr val="tx1"/>
                </a:solidFill>
              </a:rPr>
              <a:t>adekvatnu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reakciju</a:t>
            </a:r>
            <a:r>
              <a:rPr lang="en-BZ" sz="1600" dirty="0">
                <a:solidFill>
                  <a:schemeClr val="tx1"/>
                </a:solidFill>
              </a:rPr>
              <a:t> Sistema, 9% da je </a:t>
            </a:r>
            <a:r>
              <a:rPr lang="en-BZ" sz="1600" dirty="0" err="1">
                <a:solidFill>
                  <a:schemeClr val="tx1"/>
                </a:solidFill>
              </a:rPr>
              <a:t>razlog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neinformisanost</a:t>
            </a:r>
            <a:r>
              <a:rPr lang="en-BZ" sz="1600" dirty="0">
                <a:solidFill>
                  <a:schemeClr val="tx1"/>
                </a:solidFill>
              </a:rPr>
              <a:t>, </a:t>
            </a:r>
            <a:r>
              <a:rPr lang="en-BZ" sz="1600" dirty="0" err="1">
                <a:solidFill>
                  <a:schemeClr val="tx1"/>
                </a:solidFill>
              </a:rPr>
              <a:t>dok</a:t>
            </a:r>
            <a:r>
              <a:rPr lang="en-BZ" sz="1600" dirty="0">
                <a:solidFill>
                  <a:schemeClr val="tx1"/>
                </a:solidFill>
              </a:rPr>
              <a:t> je 7% </a:t>
            </a:r>
            <a:r>
              <a:rPr lang="en-BZ" sz="1600" dirty="0" err="1">
                <a:solidFill>
                  <a:schemeClr val="tx1"/>
                </a:solidFill>
              </a:rPr>
              <a:t>strahovalo</a:t>
            </a:r>
            <a:r>
              <a:rPr lang="en-BZ" sz="1600" dirty="0">
                <a:solidFill>
                  <a:schemeClr val="tx1"/>
                </a:solidFill>
              </a:rPr>
              <a:t> od </a:t>
            </a:r>
            <a:r>
              <a:rPr lang="en-BZ" sz="1600" dirty="0" err="1">
                <a:solidFill>
                  <a:schemeClr val="tx1"/>
                </a:solidFill>
              </a:rPr>
              <a:t>sankcija</a:t>
            </a:r>
            <a:r>
              <a:rPr lang="en-BZ" sz="1600" dirty="0">
                <a:solidFill>
                  <a:schemeClr val="tx1"/>
                </a:solidFill>
              </a:rPr>
              <a:t>. </a:t>
            </a:r>
          </a:p>
        </p:txBody>
      </p:sp>
      <p:graphicFrame>
        <p:nvGraphicFramePr>
          <p:cNvPr id="17" name="Content Placeholder 16">
            <a:extLst>
              <a:ext uri="{FF2B5EF4-FFF2-40B4-BE49-F238E27FC236}">
                <a16:creationId xmlns:a16="http://schemas.microsoft.com/office/drawing/2014/main" xmlns="" id="{A19270C9-243F-4F71-9103-149BC3E3E872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214963" y="1734950"/>
          <a:ext cx="4443663" cy="30680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0" name="Chart 19">
            <a:extLst>
              <a:ext uri="{FF2B5EF4-FFF2-40B4-BE49-F238E27FC236}">
                <a16:creationId xmlns:a16="http://schemas.microsoft.com/office/drawing/2014/main" xmlns="" id="{9C0018A4-15E4-4074-B258-FECB98C87C3D}"/>
              </a:ext>
            </a:extLst>
          </p:cNvPr>
          <p:cNvGraphicFramePr/>
          <p:nvPr>
            <p:extLst/>
          </p:nvPr>
        </p:nvGraphicFramePr>
        <p:xfrm>
          <a:off x="4649002" y="1734951"/>
          <a:ext cx="7026441" cy="331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866747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AD6DD1-67BA-43C7-9B9A-F40508B43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BZ" sz="2400" dirty="0" err="1"/>
              <a:t>Nešto</a:t>
            </a:r>
            <a:r>
              <a:rPr lang="en-BZ" sz="2400" dirty="0"/>
              <a:t> </a:t>
            </a:r>
            <a:r>
              <a:rPr lang="en-BZ" sz="2400" dirty="0" err="1"/>
              <a:t>više</a:t>
            </a:r>
            <a:r>
              <a:rPr lang="en-BZ" sz="2400" dirty="0"/>
              <a:t> od </a:t>
            </a:r>
            <a:r>
              <a:rPr lang="en-BZ" sz="2400" dirty="0" err="1"/>
              <a:t>polovice</a:t>
            </a:r>
            <a:r>
              <a:rPr lang="en-BZ" sz="2400" dirty="0"/>
              <a:t> </a:t>
            </a:r>
            <a:r>
              <a:rPr lang="en-BZ" sz="2400" dirty="0" err="1"/>
              <a:t>ispitanika</a:t>
            </a:r>
            <a:r>
              <a:rPr lang="en-BZ" sz="2400" dirty="0"/>
              <a:t> je </a:t>
            </a:r>
            <a:r>
              <a:rPr lang="en-BZ" sz="2400" dirty="0" err="1"/>
              <a:t>pročitalo</a:t>
            </a:r>
            <a:r>
              <a:rPr lang="en-BZ" sz="2400" dirty="0"/>
              <a:t> </a:t>
            </a:r>
            <a:r>
              <a:rPr lang="en-BZ" sz="2400" dirty="0" err="1"/>
              <a:t>ugovor</a:t>
            </a:r>
            <a:r>
              <a:rPr lang="en-BZ" sz="2400" dirty="0"/>
              <a:t> </a:t>
            </a:r>
            <a:r>
              <a:rPr lang="en-BZ" sz="2400" dirty="0" err="1"/>
              <a:t>prije</a:t>
            </a:r>
            <a:r>
              <a:rPr lang="en-BZ" sz="2400" dirty="0"/>
              <a:t> </a:t>
            </a:r>
            <a:r>
              <a:rPr lang="en-BZ" sz="2400" dirty="0" err="1"/>
              <a:t>potpisivanja</a:t>
            </a:r>
            <a:r>
              <a:rPr lang="en-BZ" sz="2400" dirty="0"/>
              <a:t>. </a:t>
            </a:r>
            <a:br>
              <a:rPr lang="en-BZ" sz="2400" dirty="0"/>
            </a:br>
            <a:r>
              <a:rPr lang="en-BZ" sz="2400" dirty="0"/>
              <a:t>Tek ¼ </a:t>
            </a:r>
            <a:r>
              <a:rPr lang="en-BZ" sz="2400" dirty="0" err="1"/>
              <a:t>radnika</a:t>
            </a:r>
            <a:r>
              <a:rPr lang="en-BZ" sz="2400" dirty="0"/>
              <a:t> </a:t>
            </a:r>
            <a:r>
              <a:rPr lang="en-BZ" sz="2400" dirty="0" err="1"/>
              <a:t>čita</a:t>
            </a:r>
            <a:r>
              <a:rPr lang="en-BZ" sz="2400" dirty="0"/>
              <a:t> </a:t>
            </a:r>
            <a:r>
              <a:rPr lang="en-BZ" sz="2400" dirty="0" err="1"/>
              <a:t>zakone</a:t>
            </a:r>
            <a:r>
              <a:rPr lang="en-BZ" sz="2400" dirty="0"/>
              <a:t> </a:t>
            </a:r>
            <a:r>
              <a:rPr lang="en-BZ" sz="2400" dirty="0" err="1"/>
              <a:t>i</a:t>
            </a:r>
            <a:r>
              <a:rPr lang="en-BZ" sz="2400" dirty="0"/>
              <a:t> </a:t>
            </a:r>
            <a:r>
              <a:rPr lang="en-BZ" sz="2400" dirty="0" err="1"/>
              <a:t>pravilnike</a:t>
            </a:r>
            <a:r>
              <a:rPr lang="en-BZ" sz="2400" dirty="0"/>
              <a:t>. </a:t>
            </a:r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8D8E278-DA65-46F7-8BAB-EEECF96FC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7401-5E5F-4767-9029-FEF31D56A7C4}" type="datetime1">
              <a:rPr lang="en-US" smtClean="0">
                <a:solidFill>
                  <a:prstClr val="white"/>
                </a:solidFill>
              </a:rPr>
              <a:pPr/>
              <a:t>12-Apr-19</a:t>
            </a:fld>
            <a:endParaRPr lang="nl-BE">
              <a:solidFill>
                <a:prstClr val="white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7BDF0CF-45EC-450C-BE5D-7DCB569E4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>
                <a:solidFill>
                  <a:prstClr val="white"/>
                </a:solidFill>
              </a:rPr>
              <a:t>CAS SEE</a:t>
            </a:r>
            <a:endParaRPr lang="nl-BE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2910697-707E-4D82-8F4A-D23748AD6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CA5D-07E4-4E31-A12B-5028E6CCF51B}" type="slidenum">
              <a:rPr lang="nl-BE" smtClean="0">
                <a:solidFill>
                  <a:prstClr val="white"/>
                </a:solidFill>
              </a:rPr>
              <a:pPr/>
              <a:t>7</a:t>
            </a:fld>
            <a:endParaRPr lang="nl-BE">
              <a:solidFill>
                <a:prstClr val="white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4D204D8-9648-4CB1-BA14-726C7163A050}"/>
              </a:ext>
            </a:extLst>
          </p:cNvPr>
          <p:cNvSpPr/>
          <p:nvPr/>
        </p:nvSpPr>
        <p:spPr>
          <a:xfrm>
            <a:off x="331500" y="1144491"/>
            <a:ext cx="8237255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BZ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P5. </a:t>
            </a:r>
            <a:r>
              <a:rPr lang="pt-BR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Na koji se način informišete o vašim pravima o radu? </a:t>
            </a:r>
          </a:p>
          <a:p>
            <a:pPr marR="0" lv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pt-BR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P6. Da li ste imali vremena da se detaljno  upoznate s Vašim Ugovorom o radu prije potpisivanja? </a:t>
            </a:r>
          </a:p>
          <a:p>
            <a:pPr marR="0" lv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pt-BR" sz="1400" i="1" dirty="0">
                <a:solidFill>
                  <a:srgbClr val="000000"/>
                </a:solidFill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P7. Čitate li Zakon o radu, pravilnike o radu i poslovanju organizacije kako biste se informisali o Vašim pravima?</a:t>
            </a:r>
            <a:endParaRPr lang="en-US" sz="16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xmlns="" id="{D7282F1F-9E91-4394-BC1B-B9B4D98E92E4}"/>
              </a:ext>
            </a:extLst>
          </p:cNvPr>
          <p:cNvGraphicFramePr/>
          <p:nvPr>
            <p:extLst/>
          </p:nvPr>
        </p:nvGraphicFramePr>
        <p:xfrm>
          <a:off x="260449" y="1866900"/>
          <a:ext cx="4842493" cy="331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3635C7BE-E36D-4B0F-82F8-03B092BCB85B}"/>
              </a:ext>
            </a:extLst>
          </p:cNvPr>
          <p:cNvSpPr/>
          <p:nvPr/>
        </p:nvSpPr>
        <p:spPr>
          <a:xfrm>
            <a:off x="388068" y="5391150"/>
            <a:ext cx="11415863" cy="9503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BZ" sz="1600" dirty="0">
                <a:solidFill>
                  <a:schemeClr val="tx1"/>
                </a:solidFill>
              </a:rPr>
              <a:t>Kao </a:t>
            </a:r>
            <a:r>
              <a:rPr lang="en-BZ" sz="1600" dirty="0" err="1">
                <a:solidFill>
                  <a:schemeClr val="tx1"/>
                </a:solidFill>
              </a:rPr>
              <a:t>dominantan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način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informisanja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ističe</a:t>
            </a:r>
            <a:r>
              <a:rPr lang="en-BZ" sz="1600" dirty="0">
                <a:solidFill>
                  <a:schemeClr val="tx1"/>
                </a:solidFill>
              </a:rPr>
              <a:t> se </a:t>
            </a:r>
            <a:r>
              <a:rPr lang="en-BZ" sz="1600" dirty="0" err="1">
                <a:solidFill>
                  <a:schemeClr val="tx1"/>
                </a:solidFill>
              </a:rPr>
              <a:t>samostalno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istraživanje</a:t>
            </a:r>
            <a:r>
              <a:rPr lang="en-BZ" sz="1600" dirty="0">
                <a:solidFill>
                  <a:schemeClr val="tx1"/>
                </a:solidFill>
              </a:rPr>
              <a:t> (43%).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Z" sz="1600" dirty="0" err="1">
                <a:solidFill>
                  <a:schemeClr val="tx1"/>
                </a:solidFill>
              </a:rPr>
              <a:t>Nešto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više</a:t>
            </a:r>
            <a:r>
              <a:rPr lang="en-BZ" sz="1600" dirty="0">
                <a:solidFill>
                  <a:schemeClr val="tx1"/>
                </a:solidFill>
              </a:rPr>
              <a:t> od </a:t>
            </a:r>
            <a:r>
              <a:rPr lang="en-BZ" sz="1600" dirty="0" err="1">
                <a:solidFill>
                  <a:schemeClr val="tx1"/>
                </a:solidFill>
              </a:rPr>
              <a:t>trećine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radnika</a:t>
            </a:r>
            <a:r>
              <a:rPr lang="en-BZ" sz="1600" dirty="0">
                <a:solidFill>
                  <a:schemeClr val="tx1"/>
                </a:solidFill>
              </a:rPr>
              <a:t> se </a:t>
            </a:r>
            <a:r>
              <a:rPr lang="en-BZ" sz="1600" dirty="0" err="1">
                <a:solidFill>
                  <a:schemeClr val="tx1"/>
                </a:solidFill>
              </a:rPr>
              <a:t>informiše</a:t>
            </a:r>
            <a:r>
              <a:rPr lang="en-BZ" sz="1600" dirty="0">
                <a:solidFill>
                  <a:schemeClr val="tx1"/>
                </a:solidFill>
              </a:rPr>
              <a:t> u </a:t>
            </a:r>
            <a:r>
              <a:rPr lang="en-BZ" sz="1600" dirty="0" err="1">
                <a:solidFill>
                  <a:schemeClr val="tx1"/>
                </a:solidFill>
              </a:rPr>
              <a:t>preduzeću</a:t>
            </a:r>
            <a:r>
              <a:rPr lang="en-BZ" sz="1600" dirty="0">
                <a:solidFill>
                  <a:schemeClr val="tx1"/>
                </a:solidFill>
              </a:rPr>
              <a:t>/</a:t>
            </a:r>
            <a:r>
              <a:rPr lang="en-BZ" sz="1600" dirty="0" err="1">
                <a:solidFill>
                  <a:schemeClr val="tx1"/>
                </a:solidFill>
              </a:rPr>
              <a:t>organizaciji</a:t>
            </a:r>
            <a:r>
              <a:rPr lang="en-BZ" sz="1600" dirty="0">
                <a:solidFill>
                  <a:schemeClr val="tx1"/>
                </a:solidFill>
              </a:rPr>
              <a:t> u </a:t>
            </a:r>
            <a:r>
              <a:rPr lang="en-BZ" sz="1600" dirty="0" err="1">
                <a:solidFill>
                  <a:schemeClr val="tx1"/>
                </a:solidFill>
              </a:rPr>
              <a:t>kojoj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radi</a:t>
            </a:r>
            <a:r>
              <a:rPr lang="en-BZ" sz="1600" dirty="0">
                <a:solidFill>
                  <a:schemeClr val="tx1"/>
                </a:solidFill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BZ" sz="1600" dirty="0">
                <a:solidFill>
                  <a:schemeClr val="tx1"/>
                </a:solidFill>
              </a:rPr>
              <a:t>Tek 11% </a:t>
            </a:r>
            <a:r>
              <a:rPr lang="en-BZ" sz="1600" dirty="0" err="1">
                <a:solidFill>
                  <a:schemeClr val="tx1"/>
                </a:solidFill>
              </a:rPr>
              <a:t>prepoznaje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sindikat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kao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mjesto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informisanja</a:t>
            </a:r>
            <a:r>
              <a:rPr lang="en-BZ" sz="1600" dirty="0">
                <a:solidFill>
                  <a:schemeClr val="tx1"/>
                </a:solidFill>
              </a:rPr>
              <a:t> o </a:t>
            </a:r>
            <a:r>
              <a:rPr lang="en-BZ" sz="1600" dirty="0" err="1">
                <a:solidFill>
                  <a:schemeClr val="tx1"/>
                </a:solidFill>
              </a:rPr>
              <a:t>radnim</a:t>
            </a:r>
            <a:r>
              <a:rPr lang="en-BZ" sz="1600" dirty="0">
                <a:solidFill>
                  <a:schemeClr val="tx1"/>
                </a:solidFill>
              </a:rPr>
              <a:t> </a:t>
            </a:r>
            <a:r>
              <a:rPr lang="en-BZ" sz="1600" dirty="0" err="1">
                <a:solidFill>
                  <a:schemeClr val="tx1"/>
                </a:solidFill>
              </a:rPr>
              <a:t>pravima</a:t>
            </a:r>
            <a:r>
              <a:rPr lang="en-BZ" sz="1600" dirty="0">
                <a:solidFill>
                  <a:schemeClr val="tx1"/>
                </a:solidFill>
              </a:rPr>
              <a:t>. </a:t>
            </a:r>
          </a:p>
        </p:txBody>
      </p:sp>
      <p:graphicFrame>
        <p:nvGraphicFramePr>
          <p:cNvPr id="10" name="Content Placeholder 16">
            <a:extLst>
              <a:ext uri="{FF2B5EF4-FFF2-40B4-BE49-F238E27FC236}">
                <a16:creationId xmlns:a16="http://schemas.microsoft.com/office/drawing/2014/main" xmlns="" id="{4423F935-E140-439F-92F6-9C081BFE9124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4806627" y="1883155"/>
          <a:ext cx="4443663" cy="30680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ontent Placeholder 16">
            <a:extLst>
              <a:ext uri="{FF2B5EF4-FFF2-40B4-BE49-F238E27FC236}">
                <a16:creationId xmlns:a16="http://schemas.microsoft.com/office/drawing/2014/main" xmlns="" id="{FD0C937B-009C-4196-B9E1-46DE1BD93152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7977530" y="1883155"/>
          <a:ext cx="4443663" cy="30680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3962473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68BE3B3-41A9-49F2-87F7-DE7BAC93D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7401-5E5F-4767-9029-FEF31D56A7C4}" type="datetime1">
              <a:rPr lang="en-US" smtClean="0">
                <a:solidFill>
                  <a:prstClr val="white"/>
                </a:solidFill>
              </a:rPr>
              <a:pPr/>
              <a:t>12-Apr-19</a:t>
            </a:fld>
            <a:endParaRPr lang="nl-BE">
              <a:solidFill>
                <a:prstClr val="white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8E69AC1-DC06-4C2E-BBF9-EEBDFA1E5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>
                <a:solidFill>
                  <a:prstClr val="white"/>
                </a:solidFill>
              </a:rPr>
              <a:t>CAS SEE</a:t>
            </a:r>
            <a:endParaRPr lang="nl-BE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73503C6-79F8-474B-95C5-7F56407AB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CA5D-07E4-4E31-A12B-5028E6CCF51B}" type="slidenum">
              <a:rPr lang="nl-BE" smtClean="0">
                <a:solidFill>
                  <a:prstClr val="white"/>
                </a:solidFill>
              </a:rPr>
              <a:pPr/>
              <a:t>8</a:t>
            </a:fld>
            <a:endParaRPr lang="nl-BE">
              <a:solidFill>
                <a:prstClr val="white"/>
              </a:solidFill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FCC49D32-46C8-44C3-B839-944B4C3931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r-Latn-RS" dirty="0"/>
              <a:t>Rezultati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CE39910F-321B-4052-9AD1-5A397FC9D3B8}"/>
              </a:ext>
            </a:extLst>
          </p:cNvPr>
          <p:cNvSpPr txBox="1">
            <a:spLocks/>
          </p:cNvSpPr>
          <p:nvPr/>
        </p:nvSpPr>
        <p:spPr>
          <a:xfrm>
            <a:off x="914400" y="3644974"/>
            <a:ext cx="7477125" cy="24098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RS" sz="2000" dirty="0"/>
              <a:t>Informiranost o radničkim pravima (pitanja 1 – 9)</a:t>
            </a:r>
          </a:p>
          <a:p>
            <a:r>
              <a:rPr lang="sr-Latn-RS" sz="2000" dirty="0"/>
              <a:t>Informiranje kroz organizaciju (pitanja 10 – 18)</a:t>
            </a:r>
          </a:p>
          <a:p>
            <a:r>
              <a:rPr lang="sr-Latn-RS" sz="2000" dirty="0"/>
              <a:t>Informiranje kroz sindikat (pitanja 19 – 23)</a:t>
            </a:r>
            <a:endParaRPr lang="en-US" sz="2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A9A3ADB-91ED-4E21-A400-6E7BA38395AC}"/>
              </a:ext>
            </a:extLst>
          </p:cNvPr>
          <p:cNvSpPr/>
          <p:nvPr/>
        </p:nvSpPr>
        <p:spPr>
          <a:xfrm>
            <a:off x="609600" y="4448175"/>
            <a:ext cx="7334250" cy="933923"/>
          </a:xfrm>
          <a:prstGeom prst="rect">
            <a:avLst/>
          </a:prstGeom>
          <a:solidFill>
            <a:srgbClr val="FFFFFF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302EBE27-E40F-442E-8B33-523BE8984FA1}"/>
              </a:ext>
            </a:extLst>
          </p:cNvPr>
          <p:cNvSpPr/>
          <p:nvPr/>
        </p:nvSpPr>
        <p:spPr>
          <a:xfrm>
            <a:off x="498475" y="3429000"/>
            <a:ext cx="7334250" cy="617574"/>
          </a:xfrm>
          <a:prstGeom prst="rect">
            <a:avLst/>
          </a:prstGeom>
          <a:solidFill>
            <a:srgbClr val="FFFFFF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3266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AD6DD1-67BA-43C7-9B9A-F40508B43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447" y="-27384"/>
            <a:ext cx="10836177" cy="1143000"/>
          </a:xfrm>
        </p:spPr>
        <p:txBody>
          <a:bodyPr>
            <a:normAutofit/>
          </a:bodyPr>
          <a:lstStyle/>
          <a:p>
            <a:r>
              <a:rPr lang="hr-HR" sz="2400" dirty="0"/>
              <a:t>Tek 7% radnika ima obavezu periodično prisustvovati edukacijama o radnim pravima. 84% vidi prostor za unapređenjem nivoa edukacija u matičnoj organizaciji.</a:t>
            </a:r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8D8E278-DA65-46F7-8BAB-EEECF96FC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7401-5E5F-4767-9029-FEF31D56A7C4}" type="datetime1">
              <a:rPr lang="en-US" smtClean="0">
                <a:solidFill>
                  <a:prstClr val="white"/>
                </a:solidFill>
              </a:rPr>
              <a:pPr/>
              <a:t>12-Apr-19</a:t>
            </a:fld>
            <a:endParaRPr lang="nl-BE">
              <a:solidFill>
                <a:prstClr val="white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7BDF0CF-45EC-450C-BE5D-7DCB569E4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>
                <a:solidFill>
                  <a:prstClr val="white"/>
                </a:solidFill>
              </a:rPr>
              <a:t>CAS SEE</a:t>
            </a:r>
            <a:endParaRPr lang="nl-BE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2910697-707E-4D82-8F4A-D23748AD6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CA5D-07E4-4E31-A12B-5028E6CCF51B}" type="slidenum">
              <a:rPr lang="nl-BE" smtClean="0">
                <a:solidFill>
                  <a:prstClr val="white"/>
                </a:solidFill>
              </a:rPr>
              <a:pPr/>
              <a:t>9</a:t>
            </a:fld>
            <a:endParaRPr lang="nl-BE">
              <a:solidFill>
                <a:prstClr val="white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4D204D8-9648-4CB1-BA14-726C7163A050}"/>
              </a:ext>
            </a:extLst>
          </p:cNvPr>
          <p:cNvSpPr/>
          <p:nvPr/>
        </p:nvSpPr>
        <p:spPr>
          <a:xfrm>
            <a:off x="260448" y="1165447"/>
            <a:ext cx="7463646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BZ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P10</a:t>
            </a:r>
            <a:r>
              <a:rPr lang="sr-Latn-RS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/12</a:t>
            </a:r>
            <a:r>
              <a:rPr lang="en-BZ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. </a:t>
            </a:r>
            <a:r>
              <a:rPr lang="pt-BR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Ulaže li Vaša organizacija napor u informisanje</a:t>
            </a:r>
            <a:r>
              <a:rPr lang="sr-Latn-RS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/nudi edukacije</a:t>
            </a:r>
            <a:r>
              <a:rPr lang="pt-BR" sz="14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 radnika o njihovim pravima? </a:t>
            </a:r>
            <a:endParaRPr lang="sr-Latn-RS" sz="1400" i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mbria" panose="02040503050406030204" pitchFamily="18" charset="0"/>
            </a:endParaRPr>
          </a:p>
          <a:p>
            <a:pPr marR="0" lv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pt-BR" sz="1400" i="1" dirty="0">
                <a:solidFill>
                  <a:srgbClr val="000000"/>
                </a:solidFill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P</a:t>
            </a:r>
            <a:r>
              <a:rPr lang="sr-Latn-RS" sz="1400" i="1" dirty="0">
                <a:solidFill>
                  <a:srgbClr val="000000"/>
                </a:solidFill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14</a:t>
            </a:r>
            <a:r>
              <a:rPr lang="pt-BR" sz="1400" i="1" dirty="0">
                <a:solidFill>
                  <a:srgbClr val="000000"/>
                </a:solidFill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. Imate li obavezu periodično prisustvovati edukacijama na ovu temu? </a:t>
            </a:r>
            <a:endParaRPr lang="sr-Latn-RS" sz="1400" i="1" dirty="0">
              <a:solidFill>
                <a:srgbClr val="000000"/>
              </a:solidFill>
              <a:latin typeface="Calibri" panose="020F0502020204030204" pitchFamily="34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R="0" lv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sr-Latn-RS" sz="1400" i="1" dirty="0">
                <a:solidFill>
                  <a:srgbClr val="000000"/>
                </a:solidFill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P15. Može li se unaprijediti nivo edukacije u Vašoj matičnoj organizaciji? </a:t>
            </a:r>
            <a:endParaRPr lang="en-US" sz="16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3635C7BE-E36D-4B0F-82F8-03B092BCB85B}"/>
              </a:ext>
            </a:extLst>
          </p:cNvPr>
          <p:cNvSpPr/>
          <p:nvPr/>
        </p:nvSpPr>
        <p:spPr>
          <a:xfrm>
            <a:off x="388068" y="5572124"/>
            <a:ext cx="11415863" cy="7693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600" dirty="0">
                <a:solidFill>
                  <a:schemeClr val="tx1"/>
                </a:solidFill>
              </a:rPr>
              <a:t>Više od polovice ispitanika (65%) smatra da organizacija njihova zaposlenja ne ulaže napore u informisanje radnika.</a:t>
            </a:r>
            <a:endParaRPr lang="en-BZ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600" dirty="0">
                <a:solidFill>
                  <a:schemeClr val="tx1"/>
                </a:solidFill>
              </a:rPr>
              <a:t>Čak 89% ispitanika smatra da edukacije u organizaciji zaposlenja nisu dostupne radnicima.</a:t>
            </a:r>
            <a:endParaRPr lang="en-BZ" sz="1600" dirty="0">
              <a:solidFill>
                <a:schemeClr val="tx1"/>
              </a:solidFill>
            </a:endParaRPr>
          </a:p>
        </p:txBody>
      </p:sp>
      <p:graphicFrame>
        <p:nvGraphicFramePr>
          <p:cNvPr id="10" name="Content Placeholder 16">
            <a:extLst>
              <a:ext uri="{FF2B5EF4-FFF2-40B4-BE49-F238E27FC236}">
                <a16:creationId xmlns:a16="http://schemas.microsoft.com/office/drawing/2014/main" xmlns="" id="{4423F935-E140-439F-92F6-9C081BFE9124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2785225" y="1875218"/>
          <a:ext cx="3777994" cy="30680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ontent Placeholder 16">
            <a:extLst>
              <a:ext uri="{FF2B5EF4-FFF2-40B4-BE49-F238E27FC236}">
                <a16:creationId xmlns:a16="http://schemas.microsoft.com/office/drawing/2014/main" xmlns="" id="{FD0C937B-009C-4196-B9E1-46DE1BD93152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5799641" y="1875218"/>
          <a:ext cx="3777994" cy="30680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ontent Placeholder 16">
            <a:extLst>
              <a:ext uri="{FF2B5EF4-FFF2-40B4-BE49-F238E27FC236}">
                <a16:creationId xmlns:a16="http://schemas.microsoft.com/office/drawing/2014/main" xmlns="" id="{6783E908-368E-4FCD-B8CD-B5C2F5C0E02D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-229191" y="1875218"/>
          <a:ext cx="3777994" cy="30680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Content Placeholder 16">
            <a:extLst>
              <a:ext uri="{FF2B5EF4-FFF2-40B4-BE49-F238E27FC236}">
                <a16:creationId xmlns:a16="http://schemas.microsoft.com/office/drawing/2014/main" xmlns="" id="{4295D4CF-88A3-48D3-9BAE-22150702981E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8814057" y="1875218"/>
          <a:ext cx="3777994" cy="30680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519011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Custom 9">
      <a:dk1>
        <a:srgbClr val="000000"/>
      </a:dk1>
      <a:lt1>
        <a:srgbClr val="FFFFFF"/>
      </a:lt1>
      <a:dk2>
        <a:srgbClr val="FF0000"/>
      </a:dk2>
      <a:lt2>
        <a:srgbClr val="FFFFFF"/>
      </a:lt2>
      <a:accent1>
        <a:srgbClr val="FF0000"/>
      </a:accent1>
      <a:accent2>
        <a:srgbClr val="FF6566"/>
      </a:accent2>
      <a:accent3>
        <a:srgbClr val="FFCCCC"/>
      </a:accent3>
      <a:accent4>
        <a:srgbClr val="E1E1E1"/>
      </a:accent4>
      <a:accent5>
        <a:srgbClr val="A7A7A7"/>
      </a:accent5>
      <a:accent6>
        <a:srgbClr val="363636"/>
      </a:accent6>
      <a:hlink>
        <a:srgbClr val="000000"/>
      </a:hlink>
      <a:folHlink>
        <a:srgbClr val="000000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35569</TotalTime>
  <Words>2115</Words>
  <Application>Microsoft Office PowerPoint</Application>
  <PresentationFormat>Custom</PresentationFormat>
  <Paragraphs>225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Office-thema</vt:lpstr>
      <vt:lpstr>Jeste li upoznati s Vašim radnim pravima? Online upitnik o informisanosti mladih o njihovim radnim pravima</vt:lpstr>
      <vt:lpstr>O projektu</vt:lpstr>
      <vt:lpstr>Metodologija</vt:lpstr>
      <vt:lpstr>Slide 4</vt:lpstr>
      <vt:lpstr>Polovina mladih radnika procjenjuje da je donekle upoznata sa radnim pravima; većina smatra da njihovi vršnjaci nisu dovoljno upoznati.</vt:lpstr>
      <vt:lpstr>4 od 5 mladih nije koristilo mehanizme za zaštitu radnih prava. Izuzev nemanja potrebe, kao razlog se izdvaja nepoverenje u sistem. </vt:lpstr>
      <vt:lpstr>Nešto više od polovice ispitanika je pročitalo ugovor prije potpisivanja.  Tek ¼ radnika čita zakone i pravilnike. </vt:lpstr>
      <vt:lpstr>Slide 8</vt:lpstr>
      <vt:lpstr>Tek 7% radnika ima obavezu periodično prisustvovati edukacijama o radnim pravima. 84% vidi prostor za unapređenjem nivoa edukacija u matičnoj organizaciji.</vt:lpstr>
      <vt:lpstr>Sindikalna organizacija vodeći je edukator radnika o zaštiti njihovih prava. Savjetodavne službe informiraju i educiraju tek 3% ispitanika. </vt:lpstr>
      <vt:lpstr>Gotovo polovina ispitanika doživjela je povredu radnih prava. U slučaju povrede prava, većina se obraća nadređenom.</vt:lpstr>
      <vt:lpstr>Slide 12</vt:lpstr>
      <vt:lpstr> Nešto manje od polovine ispitanika smatra da se sindikat brine o njihovim pravima. Više od polovine je zadovoljno ostvarivanjem svojih prava.  </vt:lpstr>
      <vt:lpstr>Čak 89% ispitanika vjeruje da mladi svojim angažovanjem mogu unaprijediti nivo informiranosti o pravima mladih radnika.</vt:lpstr>
      <vt:lpstr>Slide 15</vt:lpstr>
      <vt:lpstr>Rodne i obrazovne razlike </vt:lpstr>
      <vt:lpstr>Slide 17</vt:lpstr>
      <vt:lpstr>Zaključci</vt:lpstr>
      <vt:lpstr>Zaključci</vt:lpstr>
      <vt:lpstr>Zaključci</vt:lpstr>
      <vt:lpstr>Slide 21</vt:lpstr>
      <vt:lpstr>Demografija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olivier tilleuil</dc:creator>
  <cp:lastModifiedBy>User</cp:lastModifiedBy>
  <cp:revision>1320</cp:revision>
  <dcterms:created xsi:type="dcterms:W3CDTF">2015-02-07T19:22:42Z</dcterms:created>
  <dcterms:modified xsi:type="dcterms:W3CDTF">2019-04-12T11:44:31Z</dcterms:modified>
</cp:coreProperties>
</file>